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581" r:id="rId2"/>
    <p:sldId id="372" r:id="rId3"/>
    <p:sldId id="510" r:id="rId4"/>
    <p:sldId id="519" r:id="rId5"/>
    <p:sldId id="521" r:id="rId6"/>
    <p:sldId id="526" r:id="rId7"/>
    <p:sldId id="527" r:id="rId8"/>
    <p:sldId id="508" r:id="rId9"/>
    <p:sldId id="530" r:id="rId10"/>
    <p:sldId id="533" r:id="rId11"/>
    <p:sldId id="461" r:id="rId12"/>
    <p:sldId id="383" r:id="rId13"/>
    <p:sldId id="384" r:id="rId14"/>
    <p:sldId id="463" r:id="rId15"/>
    <p:sldId id="582" r:id="rId16"/>
    <p:sldId id="563" r:id="rId17"/>
    <p:sldId id="561" r:id="rId18"/>
    <p:sldId id="565" r:id="rId19"/>
    <p:sldId id="560" r:id="rId20"/>
    <p:sldId id="567" r:id="rId21"/>
    <p:sldId id="569" r:id="rId22"/>
    <p:sldId id="575" r:id="rId23"/>
    <p:sldId id="570" r:id="rId24"/>
    <p:sldId id="584" r:id="rId25"/>
    <p:sldId id="585" r:id="rId26"/>
    <p:sldId id="586" r:id="rId27"/>
    <p:sldId id="587" r:id="rId28"/>
    <p:sldId id="588" r:id="rId29"/>
    <p:sldId id="571" r:id="rId30"/>
    <p:sldId id="543" r:id="rId31"/>
    <p:sldId id="468" r:id="rId32"/>
    <p:sldId id="401" r:id="rId33"/>
    <p:sldId id="550" r:id="rId34"/>
    <p:sldId id="554" r:id="rId35"/>
    <p:sldId id="558" r:id="rId36"/>
    <p:sldId id="583" r:id="rId37"/>
    <p:sldId id="589" r:id="rId38"/>
    <p:sldId id="590" r:id="rId39"/>
    <p:sldId id="580" r:id="rId40"/>
    <p:sldId id="553" r:id="rId41"/>
    <p:sldId id="577" r:id="rId42"/>
    <p:sldId id="579" r:id="rId43"/>
  </p:sldIdLst>
  <p:sldSz cx="9144000" cy="6858000" type="screen4x3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00CC00"/>
    <a:srgbClr val="FFFFFF"/>
    <a:srgbClr val="6A6F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0698" autoAdjust="0"/>
  </p:normalViewPr>
  <p:slideViewPr>
    <p:cSldViewPr>
      <p:cViewPr>
        <p:scale>
          <a:sx n="73" d="100"/>
          <a:sy n="73" d="100"/>
        </p:scale>
        <p:origin x="-107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395" y="-67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 dirty="0" err="1" smtClean="0"/>
              <a:t>Trở</a:t>
            </a:r>
            <a:r>
              <a:rPr lang="en-IE" baseline="0" dirty="0" smtClean="0"/>
              <a:t> </a:t>
            </a:r>
            <a:r>
              <a:rPr lang="en-IE" baseline="0" dirty="0" err="1" smtClean="0"/>
              <a:t>ngại</a:t>
            </a:r>
            <a:endParaRPr lang="en-I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Sheet1!$A$15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Sheet1!$B$14:$H$14</c:f>
              <c:strCache>
                <c:ptCount val="7"/>
                <c:pt idx="0">
                  <c:v>Financing constraints</c:v>
                </c:pt>
                <c:pt idx="1">
                  <c:v>Machinery/equipment</c:v>
                </c:pt>
                <c:pt idx="2">
                  <c:v>Skilled labor</c:v>
                </c:pt>
                <c:pt idx="3">
                  <c:v>Labor force</c:v>
                </c:pt>
                <c:pt idx="4">
                  <c:v>Basic infrastructure</c:v>
                </c:pt>
                <c:pt idx="5">
                  <c:v>Transport infrastructure</c:v>
                </c:pt>
                <c:pt idx="6">
                  <c:v>Communication infrastructure</c:v>
                </c:pt>
              </c:strCache>
            </c:strRef>
          </c:cat>
          <c:val>
            <c:numRef>
              <c:f>Sheet1!$B$15:$H$15</c:f>
              <c:numCache>
                <c:formatCode>General</c:formatCode>
                <c:ptCount val="7"/>
                <c:pt idx="0" formatCode="0.0">
                  <c:v>7</c:v>
                </c:pt>
                <c:pt idx="2" formatCode="0.0">
                  <c:v>6.3</c:v>
                </c:pt>
                <c:pt idx="3" formatCode="0.0">
                  <c:v>5.5</c:v>
                </c:pt>
                <c:pt idx="4" formatCode="0.0">
                  <c:v>6.5</c:v>
                </c:pt>
                <c:pt idx="5" formatCode="0.0">
                  <c:v>5</c:v>
                </c:pt>
                <c:pt idx="6" formatCode="0.0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Sheet1!$A$16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Sheet1!$B$14:$H$14</c:f>
              <c:strCache>
                <c:ptCount val="7"/>
                <c:pt idx="0">
                  <c:v>Financing constraints</c:v>
                </c:pt>
                <c:pt idx="1">
                  <c:v>Machinery/equipment</c:v>
                </c:pt>
                <c:pt idx="2">
                  <c:v>Skilled labor</c:v>
                </c:pt>
                <c:pt idx="3">
                  <c:v>Labor force</c:v>
                </c:pt>
                <c:pt idx="4">
                  <c:v>Basic infrastructure</c:v>
                </c:pt>
                <c:pt idx="5">
                  <c:v>Transport infrastructure</c:v>
                </c:pt>
                <c:pt idx="6">
                  <c:v>Communication infrastructure</c:v>
                </c:pt>
              </c:strCache>
            </c:strRef>
          </c:cat>
          <c:val>
            <c:numRef>
              <c:f>Sheet1!$B$16:$H$16</c:f>
              <c:numCache>
                <c:formatCode>0.0</c:formatCode>
                <c:ptCount val="7"/>
                <c:pt idx="0">
                  <c:v>6.1199999999999983</c:v>
                </c:pt>
                <c:pt idx="1">
                  <c:v>5.8</c:v>
                </c:pt>
                <c:pt idx="2">
                  <c:v>5.6899999999999995</c:v>
                </c:pt>
                <c:pt idx="3">
                  <c:v>5.1599999999999984</c:v>
                </c:pt>
                <c:pt idx="4">
                  <c:v>5.67</c:v>
                </c:pt>
                <c:pt idx="5">
                  <c:v>4.38</c:v>
                </c:pt>
                <c:pt idx="6">
                  <c:v>3.79</c:v>
                </c:pt>
              </c:numCache>
            </c:numRef>
          </c:val>
        </c:ser>
        <c:ser>
          <c:idx val="2"/>
          <c:order val="2"/>
          <c:tx>
            <c:strRef>
              <c:f>Sheet1!$A$17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Sheet1!$B$14:$H$14</c:f>
              <c:strCache>
                <c:ptCount val="7"/>
                <c:pt idx="0">
                  <c:v>Financing constraints</c:v>
                </c:pt>
                <c:pt idx="1">
                  <c:v>Machinery/equipment</c:v>
                </c:pt>
                <c:pt idx="2">
                  <c:v>Skilled labor</c:v>
                </c:pt>
                <c:pt idx="3">
                  <c:v>Labor force</c:v>
                </c:pt>
                <c:pt idx="4">
                  <c:v>Basic infrastructure</c:v>
                </c:pt>
                <c:pt idx="5">
                  <c:v>Transport infrastructure</c:v>
                </c:pt>
                <c:pt idx="6">
                  <c:v>Communication infrastructure</c:v>
                </c:pt>
              </c:strCache>
            </c:strRef>
          </c:cat>
          <c:val>
            <c:numRef>
              <c:f>Sheet1!$B$17:$H$17</c:f>
              <c:numCache>
                <c:formatCode>0.0</c:formatCode>
                <c:ptCount val="7"/>
                <c:pt idx="0">
                  <c:v>6.1</c:v>
                </c:pt>
                <c:pt idx="1">
                  <c:v>5.7</c:v>
                </c:pt>
                <c:pt idx="2">
                  <c:v>5.5</c:v>
                </c:pt>
                <c:pt idx="3">
                  <c:v>5</c:v>
                </c:pt>
                <c:pt idx="4">
                  <c:v>5</c:v>
                </c:pt>
                <c:pt idx="5">
                  <c:v>4.0999999999999996</c:v>
                </c:pt>
                <c:pt idx="6">
                  <c:v>3.5</c:v>
                </c:pt>
              </c:numCache>
            </c:numRef>
          </c:val>
        </c:ser>
        <c:ser>
          <c:idx val="3"/>
          <c:order val="3"/>
          <c:tx>
            <c:strRef>
              <c:f>Sheet1!$A$18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Sheet1!$B$14:$H$14</c:f>
              <c:strCache>
                <c:ptCount val="7"/>
                <c:pt idx="0">
                  <c:v>Financing constraints</c:v>
                </c:pt>
                <c:pt idx="1">
                  <c:v>Machinery/equipment</c:v>
                </c:pt>
                <c:pt idx="2">
                  <c:v>Skilled labor</c:v>
                </c:pt>
                <c:pt idx="3">
                  <c:v>Labor force</c:v>
                </c:pt>
                <c:pt idx="4">
                  <c:v>Basic infrastructure</c:v>
                </c:pt>
                <c:pt idx="5">
                  <c:v>Transport infrastructure</c:v>
                </c:pt>
                <c:pt idx="6">
                  <c:v>Communication infrastructure</c:v>
                </c:pt>
              </c:strCache>
            </c:strRef>
          </c:cat>
          <c:val>
            <c:numRef>
              <c:f>Sheet1!$B$18:$H$18</c:f>
              <c:numCache>
                <c:formatCode>0.0</c:formatCode>
                <c:ptCount val="7"/>
                <c:pt idx="0">
                  <c:v>6.1</c:v>
                </c:pt>
                <c:pt idx="1">
                  <c:v>5.9</c:v>
                </c:pt>
                <c:pt idx="2">
                  <c:v>5.7</c:v>
                </c:pt>
                <c:pt idx="3">
                  <c:v>5.0999999999999996</c:v>
                </c:pt>
                <c:pt idx="4">
                  <c:v>5.0999999999999996</c:v>
                </c:pt>
                <c:pt idx="5">
                  <c:v>4.4000000000000004</c:v>
                </c:pt>
                <c:pt idx="6">
                  <c:v>3.9</c:v>
                </c:pt>
              </c:numCache>
            </c:numRef>
          </c:val>
        </c:ser>
        <c:dLbls/>
        <c:axId val="55677312"/>
        <c:axId val="55678848"/>
      </c:barChart>
      <c:catAx>
        <c:axId val="55677312"/>
        <c:scaling>
          <c:orientation val="minMax"/>
        </c:scaling>
        <c:axPos val="b"/>
        <c:numFmt formatCode="General" sourceLinked="1"/>
        <c:tickLblPos val="nextTo"/>
        <c:crossAx val="55678848"/>
        <c:crosses val="autoZero"/>
        <c:auto val="1"/>
        <c:lblAlgn val="ctr"/>
        <c:lblOffset val="100"/>
      </c:catAx>
      <c:valAx>
        <c:axId val="55678848"/>
        <c:scaling>
          <c:orientation val="minMax"/>
        </c:scaling>
        <c:axPos val="l"/>
        <c:majorGridlines/>
        <c:numFmt formatCode="0.0" sourceLinked="1"/>
        <c:tickLblPos val="nextTo"/>
        <c:crossAx val="5567731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 dirty="0" err="1" smtClean="0"/>
              <a:t>Số</a:t>
            </a:r>
            <a:r>
              <a:rPr lang="en-IE" baseline="0" dirty="0" smtClean="0"/>
              <a:t> </a:t>
            </a:r>
            <a:r>
              <a:rPr lang="en-IE" baseline="0" dirty="0" err="1" smtClean="0"/>
              <a:t>lượng</a:t>
            </a:r>
            <a:r>
              <a:rPr lang="en-IE" baseline="0" dirty="0" smtClean="0"/>
              <a:t> </a:t>
            </a:r>
            <a:r>
              <a:rPr lang="en-IE" baseline="0" dirty="0" err="1" smtClean="0"/>
              <a:t>đối</a:t>
            </a:r>
            <a:r>
              <a:rPr lang="en-IE" baseline="0" dirty="0" smtClean="0"/>
              <a:t> </a:t>
            </a:r>
            <a:r>
              <a:rPr lang="en-IE" baseline="0" dirty="0" err="1" smtClean="0"/>
              <a:t>thủ</a:t>
            </a:r>
            <a:r>
              <a:rPr lang="en-IE" baseline="0" dirty="0" smtClean="0"/>
              <a:t> </a:t>
            </a:r>
            <a:r>
              <a:rPr lang="en-IE" baseline="0" dirty="0" err="1" smtClean="0"/>
              <a:t>cạnh</a:t>
            </a:r>
            <a:r>
              <a:rPr lang="en-IE" baseline="0" dirty="0" smtClean="0"/>
              <a:t> </a:t>
            </a:r>
            <a:r>
              <a:rPr lang="en-IE" baseline="0" dirty="0" err="1" smtClean="0"/>
              <a:t>tranh</a:t>
            </a:r>
            <a:endParaRPr lang="en-I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Sheet1!$A$66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Sheet1!$B$65:$I$65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Sheet1!$B$66:$I$66</c:f>
              <c:numCache>
                <c:formatCode>General</c:formatCode>
                <c:ptCount val="8"/>
                <c:pt idx="0">
                  <c:v>29</c:v>
                </c:pt>
                <c:pt idx="1">
                  <c:v>20</c:v>
                </c:pt>
                <c:pt idx="2">
                  <c:v>33</c:v>
                </c:pt>
                <c:pt idx="3">
                  <c:v>16</c:v>
                </c:pt>
                <c:pt idx="4">
                  <c:v>30</c:v>
                </c:pt>
                <c:pt idx="5">
                  <c:v>34</c:v>
                </c:pt>
                <c:pt idx="6">
                  <c:v>27</c:v>
                </c:pt>
                <c:pt idx="7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Sheet1!$A$67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Sheet1!$B$65:$I$65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Sheet1!$B$67:$I$67</c:f>
              <c:numCache>
                <c:formatCode>General</c:formatCode>
                <c:ptCount val="8"/>
                <c:pt idx="0">
                  <c:v>30</c:v>
                </c:pt>
                <c:pt idx="1">
                  <c:v>33</c:v>
                </c:pt>
                <c:pt idx="2">
                  <c:v>36</c:v>
                </c:pt>
                <c:pt idx="3">
                  <c:v>14</c:v>
                </c:pt>
                <c:pt idx="4">
                  <c:v>31</c:v>
                </c:pt>
                <c:pt idx="5">
                  <c:v>34</c:v>
                </c:pt>
                <c:pt idx="6">
                  <c:v>29</c:v>
                </c:pt>
                <c:pt idx="7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Sheet1!$A$68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Sheet1!$B$65:$I$65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Sheet1!$B$68:$I$68</c:f>
              <c:numCache>
                <c:formatCode>General</c:formatCode>
                <c:ptCount val="8"/>
                <c:pt idx="0">
                  <c:v>31</c:v>
                </c:pt>
                <c:pt idx="1">
                  <c:v>37</c:v>
                </c:pt>
                <c:pt idx="2">
                  <c:v>36</c:v>
                </c:pt>
                <c:pt idx="3">
                  <c:v>18</c:v>
                </c:pt>
                <c:pt idx="4">
                  <c:v>40</c:v>
                </c:pt>
                <c:pt idx="5">
                  <c:v>35</c:v>
                </c:pt>
                <c:pt idx="6">
                  <c:v>30</c:v>
                </c:pt>
                <c:pt idx="7">
                  <c:v>23</c:v>
                </c:pt>
              </c:numCache>
            </c:numRef>
          </c:val>
        </c:ser>
        <c:dLbls/>
        <c:axId val="55767808"/>
        <c:axId val="55769344"/>
      </c:barChart>
      <c:catAx>
        <c:axId val="55767808"/>
        <c:scaling>
          <c:orientation val="minMax"/>
        </c:scaling>
        <c:axPos val="b"/>
        <c:numFmt formatCode="General" sourceLinked="1"/>
        <c:tickLblPos val="nextTo"/>
        <c:crossAx val="55769344"/>
        <c:crosses val="autoZero"/>
        <c:auto val="1"/>
        <c:lblAlgn val="ctr"/>
        <c:lblOffset val="100"/>
      </c:catAx>
      <c:valAx>
        <c:axId val="55769344"/>
        <c:scaling>
          <c:orientation val="minMax"/>
        </c:scaling>
        <c:axPos val="l"/>
        <c:majorGridlines/>
        <c:numFmt formatCode="General" sourceLinked="1"/>
        <c:tickLblPos val="nextTo"/>
        <c:crossAx val="557678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 dirty="0"/>
              <a:t>% </a:t>
            </a:r>
            <a:r>
              <a:rPr lang="en-IE" dirty="0" err="1" smtClean="0"/>
              <a:t>Nhà</a:t>
            </a:r>
            <a:r>
              <a:rPr lang="en-IE" baseline="0" dirty="0" smtClean="0"/>
              <a:t> </a:t>
            </a:r>
            <a:r>
              <a:rPr lang="en-IE" baseline="0" dirty="0" err="1" smtClean="0"/>
              <a:t>xuất</a:t>
            </a:r>
            <a:r>
              <a:rPr lang="en-IE" baseline="0" dirty="0" smtClean="0"/>
              <a:t> </a:t>
            </a:r>
            <a:r>
              <a:rPr lang="en-IE" baseline="0" dirty="0" err="1" smtClean="0"/>
              <a:t>khẩu</a:t>
            </a:r>
            <a:endParaRPr lang="en-I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Sheet1!$A$72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Sheet1!$B$71:$I$71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Sheet1!$B$72:$I$72</c:f>
              <c:numCache>
                <c:formatCode>General</c:formatCode>
                <c:ptCount val="8"/>
                <c:pt idx="0">
                  <c:v>35.1</c:v>
                </c:pt>
                <c:pt idx="1">
                  <c:v>38.800000000000004</c:v>
                </c:pt>
                <c:pt idx="2">
                  <c:v>20.9</c:v>
                </c:pt>
                <c:pt idx="3">
                  <c:v>75.599999999999994</c:v>
                </c:pt>
                <c:pt idx="4">
                  <c:v>5.8</c:v>
                </c:pt>
                <c:pt idx="5">
                  <c:v>13.5</c:v>
                </c:pt>
                <c:pt idx="6">
                  <c:v>38.9</c:v>
                </c:pt>
                <c:pt idx="7">
                  <c:v>75.2</c:v>
                </c:pt>
              </c:numCache>
            </c:numRef>
          </c:val>
        </c:ser>
        <c:ser>
          <c:idx val="1"/>
          <c:order val="1"/>
          <c:tx>
            <c:strRef>
              <c:f>Sheet1!$A$73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Sheet1!$B$71:$I$71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Sheet1!$B$73:$I$73</c:f>
              <c:numCache>
                <c:formatCode>General</c:formatCode>
                <c:ptCount val="8"/>
                <c:pt idx="0">
                  <c:v>38.9</c:v>
                </c:pt>
                <c:pt idx="1">
                  <c:v>43</c:v>
                </c:pt>
                <c:pt idx="2">
                  <c:v>24.4</c:v>
                </c:pt>
                <c:pt idx="3">
                  <c:v>80.400000000000006</c:v>
                </c:pt>
                <c:pt idx="4">
                  <c:v>4.7</c:v>
                </c:pt>
                <c:pt idx="5">
                  <c:v>16.100000000000001</c:v>
                </c:pt>
                <c:pt idx="6">
                  <c:v>43.7</c:v>
                </c:pt>
                <c:pt idx="7">
                  <c:v>79.900000000000006</c:v>
                </c:pt>
              </c:numCache>
            </c:numRef>
          </c:val>
        </c:ser>
        <c:ser>
          <c:idx val="2"/>
          <c:order val="2"/>
          <c:tx>
            <c:strRef>
              <c:f>Sheet1!$A$74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Sheet1!$B$71:$I$71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Sheet1!$B$74:$I$74</c:f>
              <c:numCache>
                <c:formatCode>General</c:formatCode>
                <c:ptCount val="8"/>
                <c:pt idx="0">
                  <c:v>38.700000000000003</c:v>
                </c:pt>
                <c:pt idx="1">
                  <c:v>45.5</c:v>
                </c:pt>
                <c:pt idx="2">
                  <c:v>23.7</c:v>
                </c:pt>
                <c:pt idx="3">
                  <c:v>81.7</c:v>
                </c:pt>
                <c:pt idx="4">
                  <c:v>6.2</c:v>
                </c:pt>
                <c:pt idx="5">
                  <c:v>14.7</c:v>
                </c:pt>
                <c:pt idx="6">
                  <c:v>45.5</c:v>
                </c:pt>
                <c:pt idx="7">
                  <c:v>82.1</c:v>
                </c:pt>
              </c:numCache>
            </c:numRef>
          </c:val>
        </c:ser>
        <c:ser>
          <c:idx val="3"/>
          <c:order val="3"/>
          <c:tx>
            <c:strRef>
              <c:f>Sheet1!$A$75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Sheet1!$B$71:$I$71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Sheet1!$B$75:$I$75</c:f>
              <c:numCache>
                <c:formatCode>General</c:formatCode>
                <c:ptCount val="8"/>
                <c:pt idx="0">
                  <c:v>39.200000000000003</c:v>
                </c:pt>
                <c:pt idx="2">
                  <c:v>25</c:v>
                </c:pt>
                <c:pt idx="3">
                  <c:v>82.9</c:v>
                </c:pt>
                <c:pt idx="4">
                  <c:v>5.9</c:v>
                </c:pt>
                <c:pt idx="5">
                  <c:v>14.8</c:v>
                </c:pt>
                <c:pt idx="6">
                  <c:v>47.8</c:v>
                </c:pt>
                <c:pt idx="7">
                  <c:v>83.8</c:v>
                </c:pt>
              </c:numCache>
            </c:numRef>
          </c:val>
        </c:ser>
        <c:dLbls/>
        <c:axId val="69486848"/>
        <c:axId val="89051136"/>
      </c:barChart>
      <c:catAx>
        <c:axId val="69486848"/>
        <c:scaling>
          <c:orientation val="minMax"/>
        </c:scaling>
        <c:axPos val="b"/>
        <c:numFmt formatCode="General" sourceLinked="1"/>
        <c:tickLblPos val="nextTo"/>
        <c:crossAx val="89051136"/>
        <c:crosses val="autoZero"/>
        <c:auto val="1"/>
        <c:lblAlgn val="ctr"/>
        <c:lblOffset val="100"/>
      </c:catAx>
      <c:valAx>
        <c:axId val="89051136"/>
        <c:scaling>
          <c:orientation val="minMax"/>
        </c:scaling>
        <c:axPos val="l"/>
        <c:majorGridlines/>
        <c:numFmt formatCode="General" sourceLinked="1"/>
        <c:tickLblPos val="nextTo"/>
        <c:crossAx val="6948684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 dirty="0"/>
              <a:t>% </a:t>
            </a:r>
            <a:r>
              <a:rPr lang="en-IE" dirty="0" err="1" smtClean="0"/>
              <a:t>Nhập</a:t>
            </a:r>
            <a:r>
              <a:rPr lang="en-IE" baseline="0" dirty="0" smtClean="0"/>
              <a:t> </a:t>
            </a:r>
            <a:r>
              <a:rPr lang="en-IE" baseline="0" dirty="0" err="1" smtClean="0"/>
              <a:t>khẩu</a:t>
            </a:r>
            <a:r>
              <a:rPr lang="en-IE" baseline="0" dirty="0" smtClean="0"/>
              <a:t> </a:t>
            </a:r>
            <a:r>
              <a:rPr lang="en-IE" baseline="0" dirty="0" err="1" smtClean="0"/>
              <a:t>đầu</a:t>
            </a:r>
            <a:r>
              <a:rPr lang="en-IE" baseline="0" dirty="0" smtClean="0"/>
              <a:t> </a:t>
            </a:r>
            <a:r>
              <a:rPr lang="en-IE" baseline="0" dirty="0" err="1" smtClean="0"/>
              <a:t>vào</a:t>
            </a:r>
            <a:endParaRPr lang="en-I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Sheet1!$A$78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Sheet1!$B$77:$I$77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Sheet1!$B$78:$I$78</c:f>
              <c:numCache>
                <c:formatCode>General</c:formatCode>
                <c:ptCount val="8"/>
                <c:pt idx="0">
                  <c:v>36.1</c:v>
                </c:pt>
                <c:pt idx="1">
                  <c:v>43.9</c:v>
                </c:pt>
                <c:pt idx="2">
                  <c:v>20.5</c:v>
                </c:pt>
                <c:pt idx="3">
                  <c:v>80.400000000000006</c:v>
                </c:pt>
                <c:pt idx="4">
                  <c:v>9.3000000000000007</c:v>
                </c:pt>
                <c:pt idx="5">
                  <c:v>17.3</c:v>
                </c:pt>
                <c:pt idx="6">
                  <c:v>40.5</c:v>
                </c:pt>
                <c:pt idx="7">
                  <c:v>68.7</c:v>
                </c:pt>
              </c:numCache>
            </c:numRef>
          </c:val>
        </c:ser>
        <c:ser>
          <c:idx val="1"/>
          <c:order val="1"/>
          <c:tx>
            <c:strRef>
              <c:f>Sheet1!$A$79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Sheet1!$B$77:$I$77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Sheet1!$B$79:$I$79</c:f>
              <c:numCache>
                <c:formatCode>General</c:formatCode>
                <c:ptCount val="8"/>
                <c:pt idx="0">
                  <c:v>37.9</c:v>
                </c:pt>
                <c:pt idx="1">
                  <c:v>47.8</c:v>
                </c:pt>
                <c:pt idx="2">
                  <c:v>21.3</c:v>
                </c:pt>
                <c:pt idx="3">
                  <c:v>84.6</c:v>
                </c:pt>
                <c:pt idx="4">
                  <c:v>5.5</c:v>
                </c:pt>
                <c:pt idx="5">
                  <c:v>16.600000000000001</c:v>
                </c:pt>
                <c:pt idx="6">
                  <c:v>43.3</c:v>
                </c:pt>
                <c:pt idx="7">
                  <c:v>74</c:v>
                </c:pt>
              </c:numCache>
            </c:numRef>
          </c:val>
        </c:ser>
        <c:ser>
          <c:idx val="2"/>
          <c:order val="2"/>
          <c:tx>
            <c:strRef>
              <c:f>Sheet1!$A$80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Sheet1!$B$77:$I$77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Sheet1!$B$80:$I$80</c:f>
              <c:numCache>
                <c:formatCode>General</c:formatCode>
                <c:ptCount val="8"/>
                <c:pt idx="0">
                  <c:v>37</c:v>
                </c:pt>
                <c:pt idx="1">
                  <c:v>49.7</c:v>
                </c:pt>
                <c:pt idx="2">
                  <c:v>19.899999999999999</c:v>
                </c:pt>
                <c:pt idx="3">
                  <c:v>85.2</c:v>
                </c:pt>
                <c:pt idx="4">
                  <c:v>5.2</c:v>
                </c:pt>
                <c:pt idx="5">
                  <c:v>15.5</c:v>
                </c:pt>
                <c:pt idx="6">
                  <c:v>43.2</c:v>
                </c:pt>
                <c:pt idx="7">
                  <c:v>76.2</c:v>
                </c:pt>
              </c:numCache>
            </c:numRef>
          </c:val>
        </c:ser>
        <c:ser>
          <c:idx val="3"/>
          <c:order val="3"/>
          <c:tx>
            <c:strRef>
              <c:f>Sheet1!$A$81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Sheet1!$B$77:$I$77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Sheet1!$B$81:$I$81</c:f>
              <c:numCache>
                <c:formatCode>General</c:formatCode>
                <c:ptCount val="8"/>
                <c:pt idx="0">
                  <c:v>30.8</c:v>
                </c:pt>
                <c:pt idx="2">
                  <c:v>16.5</c:v>
                </c:pt>
                <c:pt idx="3">
                  <c:v>74.400000000000006</c:v>
                </c:pt>
                <c:pt idx="4">
                  <c:v>4.8</c:v>
                </c:pt>
                <c:pt idx="5">
                  <c:v>13</c:v>
                </c:pt>
                <c:pt idx="6">
                  <c:v>37.1</c:v>
                </c:pt>
                <c:pt idx="7">
                  <c:v>63.9</c:v>
                </c:pt>
              </c:numCache>
            </c:numRef>
          </c:val>
        </c:ser>
        <c:dLbls/>
        <c:axId val="95698944"/>
        <c:axId val="95700480"/>
      </c:barChart>
      <c:catAx>
        <c:axId val="95698944"/>
        <c:scaling>
          <c:orientation val="minMax"/>
        </c:scaling>
        <c:axPos val="b"/>
        <c:numFmt formatCode="General" sourceLinked="1"/>
        <c:tickLblPos val="nextTo"/>
        <c:crossAx val="95700480"/>
        <c:crosses val="autoZero"/>
        <c:auto val="1"/>
        <c:lblAlgn val="ctr"/>
        <c:lblOffset val="100"/>
      </c:catAx>
      <c:valAx>
        <c:axId val="95700480"/>
        <c:scaling>
          <c:orientation val="minMax"/>
        </c:scaling>
        <c:axPos val="l"/>
        <c:majorGridlines/>
        <c:numFmt formatCode="General" sourceLinked="1"/>
        <c:tickLblPos val="nextTo"/>
        <c:crossAx val="956989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 dirty="0"/>
              <a:t>% </a:t>
            </a:r>
            <a:r>
              <a:rPr lang="en-IE" dirty="0" err="1" smtClean="0"/>
              <a:t>Khách</a:t>
            </a:r>
            <a:r>
              <a:rPr lang="en-IE" baseline="0" dirty="0" smtClean="0"/>
              <a:t> </a:t>
            </a:r>
            <a:r>
              <a:rPr lang="en-IE" baseline="0" dirty="0" err="1" smtClean="0"/>
              <a:t>hàng</a:t>
            </a:r>
            <a:r>
              <a:rPr lang="en-IE" baseline="0" dirty="0" smtClean="0"/>
              <a:t> </a:t>
            </a:r>
            <a:r>
              <a:rPr lang="en-IE" baseline="0" dirty="0" err="1" smtClean="0"/>
              <a:t>là</a:t>
            </a:r>
            <a:r>
              <a:rPr lang="en-IE" baseline="0" dirty="0" smtClean="0"/>
              <a:t> DN </a:t>
            </a:r>
            <a:r>
              <a:rPr lang="en-IE" dirty="0" smtClean="0"/>
              <a:t>FDI</a:t>
            </a:r>
            <a:endParaRPr lang="en-I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Sheet1!$A$84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Sheet1!$B$83:$I$83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Sheet1!$B$84:$I$84</c:f>
              <c:numCache>
                <c:formatCode>General</c:formatCode>
                <c:ptCount val="8"/>
                <c:pt idx="0">
                  <c:v>20.9</c:v>
                </c:pt>
                <c:pt idx="1">
                  <c:v>16.7</c:v>
                </c:pt>
                <c:pt idx="2">
                  <c:v>13.1</c:v>
                </c:pt>
                <c:pt idx="3">
                  <c:v>44.3</c:v>
                </c:pt>
                <c:pt idx="4">
                  <c:v>11.6</c:v>
                </c:pt>
                <c:pt idx="5">
                  <c:v>14.6</c:v>
                </c:pt>
                <c:pt idx="6">
                  <c:v>25.5</c:v>
                </c:pt>
                <c:pt idx="7">
                  <c:v>24.8</c:v>
                </c:pt>
              </c:numCache>
            </c:numRef>
          </c:val>
        </c:ser>
        <c:ser>
          <c:idx val="1"/>
          <c:order val="1"/>
          <c:tx>
            <c:strRef>
              <c:f>Sheet1!$A$85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Sheet1!$B$83:$I$83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Sheet1!$B$85:$I$85</c:f>
              <c:numCache>
                <c:formatCode>General</c:formatCode>
                <c:ptCount val="8"/>
                <c:pt idx="0">
                  <c:v>23</c:v>
                </c:pt>
                <c:pt idx="1">
                  <c:v>24.5</c:v>
                </c:pt>
                <c:pt idx="2">
                  <c:v>14.5</c:v>
                </c:pt>
                <c:pt idx="3">
                  <c:v>47.6</c:v>
                </c:pt>
                <c:pt idx="4">
                  <c:v>8.5</c:v>
                </c:pt>
                <c:pt idx="5">
                  <c:v>17.100000000000001</c:v>
                </c:pt>
                <c:pt idx="6">
                  <c:v>27.7</c:v>
                </c:pt>
                <c:pt idx="7">
                  <c:v>28.3</c:v>
                </c:pt>
              </c:numCache>
            </c:numRef>
          </c:val>
        </c:ser>
        <c:ser>
          <c:idx val="2"/>
          <c:order val="2"/>
          <c:tx>
            <c:strRef>
              <c:f>Sheet1!$A$86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Sheet1!$B$83:$I$83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Sheet1!$B$86:$I$86</c:f>
              <c:numCache>
                <c:formatCode>General</c:formatCode>
                <c:ptCount val="8"/>
                <c:pt idx="0">
                  <c:v>23.6</c:v>
                </c:pt>
                <c:pt idx="1">
                  <c:v>25</c:v>
                </c:pt>
                <c:pt idx="2">
                  <c:v>15.6</c:v>
                </c:pt>
                <c:pt idx="3">
                  <c:v>47.9</c:v>
                </c:pt>
                <c:pt idx="4">
                  <c:v>11.3</c:v>
                </c:pt>
                <c:pt idx="5">
                  <c:v>19</c:v>
                </c:pt>
                <c:pt idx="6">
                  <c:v>27.3</c:v>
                </c:pt>
                <c:pt idx="7">
                  <c:v>29</c:v>
                </c:pt>
              </c:numCache>
            </c:numRef>
          </c:val>
        </c:ser>
        <c:dLbls/>
        <c:axId val="111022464"/>
        <c:axId val="111024000"/>
      </c:barChart>
      <c:catAx>
        <c:axId val="111022464"/>
        <c:scaling>
          <c:orientation val="minMax"/>
        </c:scaling>
        <c:axPos val="b"/>
        <c:numFmt formatCode="General" sourceLinked="1"/>
        <c:tickLblPos val="nextTo"/>
        <c:crossAx val="111024000"/>
        <c:crosses val="autoZero"/>
        <c:auto val="1"/>
        <c:lblAlgn val="ctr"/>
        <c:lblOffset val="100"/>
      </c:catAx>
      <c:valAx>
        <c:axId val="111024000"/>
        <c:scaling>
          <c:orientation val="minMax"/>
        </c:scaling>
        <c:axPos val="l"/>
        <c:majorGridlines/>
        <c:numFmt formatCode="General" sourceLinked="1"/>
        <c:tickLblPos val="nextTo"/>
        <c:crossAx val="11102246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 dirty="0"/>
              <a:t>% </a:t>
            </a:r>
            <a:r>
              <a:rPr lang="en-IE" dirty="0" err="1" smtClean="0"/>
              <a:t>Nhà</a:t>
            </a:r>
            <a:r>
              <a:rPr lang="en-IE" baseline="0" dirty="0" smtClean="0"/>
              <a:t> </a:t>
            </a:r>
            <a:r>
              <a:rPr lang="en-IE" baseline="0" dirty="0" err="1" smtClean="0"/>
              <a:t>cung</a:t>
            </a:r>
            <a:r>
              <a:rPr lang="en-IE" baseline="0" dirty="0" smtClean="0"/>
              <a:t> </a:t>
            </a:r>
            <a:r>
              <a:rPr lang="en-IE" baseline="0" dirty="0" err="1" smtClean="0"/>
              <a:t>cấp</a:t>
            </a:r>
            <a:r>
              <a:rPr lang="en-IE" baseline="0" dirty="0" smtClean="0"/>
              <a:t> </a:t>
            </a:r>
            <a:r>
              <a:rPr lang="en-IE" baseline="0" dirty="0" err="1" smtClean="0"/>
              <a:t>là</a:t>
            </a:r>
            <a:r>
              <a:rPr lang="en-IE" baseline="0" dirty="0" smtClean="0"/>
              <a:t> DN FDI</a:t>
            </a:r>
            <a:endParaRPr lang="en-I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Sheet1!$A$89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Sheet1!$B$88:$I$88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Sheet1!$B$89:$I$89</c:f>
              <c:numCache>
                <c:formatCode>General</c:formatCode>
                <c:ptCount val="8"/>
                <c:pt idx="0">
                  <c:v>20.3</c:v>
                </c:pt>
                <c:pt idx="1">
                  <c:v>21.5</c:v>
                </c:pt>
                <c:pt idx="2">
                  <c:v>8.9</c:v>
                </c:pt>
                <c:pt idx="3">
                  <c:v>53.3</c:v>
                </c:pt>
                <c:pt idx="4">
                  <c:v>3.4</c:v>
                </c:pt>
                <c:pt idx="5">
                  <c:v>10.1</c:v>
                </c:pt>
                <c:pt idx="6">
                  <c:v>23</c:v>
                </c:pt>
                <c:pt idx="7">
                  <c:v>37.300000000000004</c:v>
                </c:pt>
              </c:numCache>
            </c:numRef>
          </c:val>
        </c:ser>
        <c:ser>
          <c:idx val="1"/>
          <c:order val="1"/>
          <c:tx>
            <c:strRef>
              <c:f>Sheet1!$A$90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Sheet1!$B$88:$I$88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Sheet1!$B$90:$I$90</c:f>
              <c:numCache>
                <c:formatCode>General</c:formatCode>
                <c:ptCount val="8"/>
                <c:pt idx="0">
                  <c:v>22.2</c:v>
                </c:pt>
                <c:pt idx="1">
                  <c:v>20.399999999999999</c:v>
                </c:pt>
                <c:pt idx="2">
                  <c:v>9.9</c:v>
                </c:pt>
                <c:pt idx="3">
                  <c:v>58.3</c:v>
                </c:pt>
                <c:pt idx="4">
                  <c:v>3.3</c:v>
                </c:pt>
                <c:pt idx="5">
                  <c:v>10.200000000000001</c:v>
                </c:pt>
                <c:pt idx="6">
                  <c:v>25.2</c:v>
                </c:pt>
                <c:pt idx="7">
                  <c:v>45.3</c:v>
                </c:pt>
              </c:numCache>
            </c:numRef>
          </c:val>
        </c:ser>
        <c:dLbls/>
        <c:axId val="111316352"/>
        <c:axId val="111322240"/>
      </c:barChart>
      <c:catAx>
        <c:axId val="111316352"/>
        <c:scaling>
          <c:orientation val="minMax"/>
        </c:scaling>
        <c:axPos val="b"/>
        <c:numFmt formatCode="General" sourceLinked="1"/>
        <c:tickLblPos val="nextTo"/>
        <c:crossAx val="111322240"/>
        <c:crosses val="autoZero"/>
        <c:auto val="1"/>
        <c:lblAlgn val="ctr"/>
        <c:lblOffset val="100"/>
      </c:catAx>
      <c:valAx>
        <c:axId val="111322240"/>
        <c:scaling>
          <c:orientation val="minMax"/>
        </c:scaling>
        <c:axPos val="l"/>
        <c:majorGridlines/>
        <c:numFmt formatCode="General" sourceLinked="1"/>
        <c:tickLblPos val="nextTo"/>
        <c:crossAx val="11131635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D96539-9279-486B-86F4-36877B4E1D0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48557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C4F854-0297-4AC8-A35E-69C0B7413F7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26944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AC2D-27BB-4D0F-BADA-749D8B83F54D}" type="slidenum">
              <a:rPr lang="en-IE" smtClean="0"/>
              <a:pPr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AC2D-27BB-4D0F-BADA-749D8B83F54D}" type="slidenum">
              <a:rPr lang="en-IE" smtClean="0"/>
              <a:pPr/>
              <a:t>35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rafik_title_u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5350" y="2438400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04875" y="3219450"/>
            <a:ext cx="6486525" cy="1219200"/>
          </a:xfrm>
        </p:spPr>
        <p:txBody>
          <a:bodyPr/>
          <a:lstStyle>
            <a:lvl1pPr marL="0" indent="0">
              <a:defRPr sz="1400"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904E-2B7B-425B-87B8-A7AD61D107D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C470D-9FFE-41E7-B6AD-0E79047DA3A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0275" y="609600"/>
            <a:ext cx="1609725" cy="483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1100" y="609600"/>
            <a:ext cx="4676775" cy="483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0A13D-353F-406C-8530-E5E01EBE14A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B7699-DB49-45C1-921D-7F9D5A1DA12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5C6D8-59D8-43D5-A672-742F80A1C85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1100" y="1943100"/>
            <a:ext cx="314325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6750" y="1943100"/>
            <a:ext cx="314325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7533A-6C75-48BD-8411-909E11E3EB8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47976-C447-49F0-ADF5-8A4BBD6366D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4B10C-321D-4ACF-9A6E-24B59D7F95B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6FB41-F4A2-4476-B41E-33334BA5057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923112" cy="1211734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8800"/>
            <a:ext cx="5389438" cy="4497363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34680" cy="4497363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39F6-20C1-42B9-8048-F9BB42DD340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003A2-1549-4F18-BD86-3D876F13060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2" descr="grafik_slide_u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5753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titeltypografi i masteren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1100" y="1943100"/>
            <a:ext cx="64389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teksttypografierne i masteren</a:t>
            </a:r>
          </a:p>
          <a:p>
            <a:pPr lvl="1"/>
            <a:r>
              <a:rPr lang="da-DK" altLang="en-US" smtClean="0"/>
              <a:t>Andet niveau</a:t>
            </a:r>
          </a:p>
          <a:p>
            <a:pPr lvl="2"/>
            <a:r>
              <a:rPr lang="da-DK" altLang="en-US" smtClean="0"/>
              <a:t>Tredje niveau</a:t>
            </a:r>
          </a:p>
          <a:p>
            <a:pPr lvl="3"/>
            <a:r>
              <a:rPr lang="da-DK" altLang="en-US" smtClean="0"/>
              <a:t>Fjerde niveau</a:t>
            </a:r>
          </a:p>
          <a:p>
            <a:pPr lvl="4"/>
            <a:r>
              <a:rPr lang="da-DK" altLang="en-US" smtClean="0"/>
              <a:t>Femte niveau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48450"/>
            <a:ext cx="7315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6A6F77"/>
                </a:solidFill>
              </a:defRPr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pPr>
              <a:defRPr/>
            </a:pPr>
            <a:fld id="{7B687E1B-DC0C-4AA6-8A38-E4D9077E1FF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DFF2A02-CAD2-4146-A912-D4949ABDA85D}" type="slidenum">
              <a:rPr lang="da-DK" altLang="en-US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da-DK" altLang="en-US" smtClean="0"/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2205038"/>
            <a:ext cx="74866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16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err="1" smtClean="0"/>
              <a:t>Điều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gì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còn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thiếu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phân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này</a:t>
            </a:r>
            <a:r>
              <a:rPr lang="en-US" altLang="en-US" dirty="0" smtClean="0"/>
              <a:t>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650" y="1772815"/>
            <a:ext cx="7920038" cy="4608513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Phân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tích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này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cung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cấp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rất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nhiều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thông</a:t>
            </a:r>
            <a:r>
              <a:rPr lang="en-US" altLang="en-US" sz="1600" dirty="0" smtClean="0"/>
              <a:t> tin </a:t>
            </a:r>
            <a:r>
              <a:rPr lang="en-US" altLang="en-US" sz="1600" dirty="0" err="1" smtClean="0"/>
              <a:t>nhưng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có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giới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hạn</a:t>
            </a:r>
            <a:r>
              <a:rPr lang="en-US" altLang="en-US" sz="1600" dirty="0" smtClean="0"/>
              <a:t> 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US" sz="1600" dirty="0" err="1" smtClean="0"/>
              <a:t>Có</a:t>
            </a:r>
            <a:r>
              <a:rPr lang="en-US" sz="1600" dirty="0" smtClean="0"/>
              <a:t> </a:t>
            </a:r>
            <a:r>
              <a:rPr lang="en-US" sz="1600" dirty="0" err="1" smtClean="0"/>
              <a:t>rất</a:t>
            </a:r>
            <a:r>
              <a:rPr lang="en-US" sz="1600" dirty="0" smtClean="0"/>
              <a:t> </a:t>
            </a:r>
            <a:r>
              <a:rPr lang="en-US" sz="1600" dirty="0" err="1" smtClean="0"/>
              <a:t>nhiều</a:t>
            </a:r>
            <a:r>
              <a:rPr lang="en-US" sz="1600" dirty="0" smtClean="0"/>
              <a:t> </a:t>
            </a:r>
            <a:r>
              <a:rPr lang="en-US" sz="1600" dirty="0" err="1" smtClean="0"/>
              <a:t>hạng</a:t>
            </a:r>
            <a:r>
              <a:rPr lang="en-US" sz="1600" dirty="0" smtClean="0"/>
              <a:t> </a:t>
            </a:r>
            <a:r>
              <a:rPr lang="en-US" sz="1600" dirty="0" err="1" smtClean="0"/>
              <a:t>mục</a:t>
            </a:r>
            <a:r>
              <a:rPr lang="en-US" sz="1600" dirty="0" smtClean="0"/>
              <a:t> </a:t>
            </a:r>
            <a:r>
              <a:rPr lang="en-US" sz="1600" dirty="0" err="1" smtClean="0"/>
              <a:t>và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chỉ</a:t>
            </a:r>
            <a:r>
              <a:rPr lang="en-US" sz="1600" dirty="0" smtClean="0"/>
              <a:t> </a:t>
            </a:r>
            <a:r>
              <a:rPr lang="en-US" sz="1600" dirty="0" err="1" smtClean="0"/>
              <a:t>số</a:t>
            </a:r>
            <a:r>
              <a:rPr lang="en-US" sz="1600" dirty="0" smtClean="0"/>
              <a:t> </a:t>
            </a:r>
            <a:r>
              <a:rPr lang="en-US" sz="1600" dirty="0" err="1" smtClean="0"/>
              <a:t>được</a:t>
            </a:r>
            <a:r>
              <a:rPr lang="en-US" sz="1600" dirty="0" smtClean="0"/>
              <a:t> </a:t>
            </a:r>
            <a:r>
              <a:rPr lang="en-US" sz="1600" dirty="0" err="1" smtClean="0"/>
              <a:t>dựa</a:t>
            </a:r>
            <a:r>
              <a:rPr lang="en-US" sz="1600" dirty="0" smtClean="0"/>
              <a:t> </a:t>
            </a:r>
            <a:r>
              <a:rPr lang="en-US" sz="1600" dirty="0" err="1" smtClean="0"/>
              <a:t>trên</a:t>
            </a:r>
            <a:r>
              <a:rPr lang="en-US" sz="1600" dirty="0" smtClean="0"/>
              <a:t> </a:t>
            </a:r>
            <a:r>
              <a:rPr lang="en-US" sz="1600" dirty="0" err="1" smtClean="0"/>
              <a:t>số</a:t>
            </a:r>
            <a:r>
              <a:rPr lang="en-US" sz="1600" dirty="0" smtClean="0"/>
              <a:t> </a:t>
            </a:r>
            <a:r>
              <a:rPr lang="en-US" sz="1600" dirty="0" err="1" smtClean="0"/>
              <a:t>liệu</a:t>
            </a:r>
            <a:r>
              <a:rPr lang="en-US" sz="1600" dirty="0" smtClean="0"/>
              <a:t> </a:t>
            </a:r>
            <a:r>
              <a:rPr lang="en-US" sz="1600" dirty="0" err="1" smtClean="0"/>
              <a:t>hành</a:t>
            </a:r>
            <a:r>
              <a:rPr lang="en-US" sz="1600" dirty="0" smtClean="0"/>
              <a:t> </a:t>
            </a:r>
            <a:r>
              <a:rPr lang="en-US" sz="1600" dirty="0" err="1" smtClean="0"/>
              <a:t>chính</a:t>
            </a:r>
            <a:r>
              <a:rPr lang="en-US" sz="1600" dirty="0" smtClean="0"/>
              <a:t> – </a:t>
            </a:r>
            <a:r>
              <a:rPr lang="en-US" sz="1600" dirty="0" err="1" smtClean="0"/>
              <a:t>không</a:t>
            </a:r>
            <a:r>
              <a:rPr lang="en-US" sz="1600" dirty="0" smtClean="0"/>
              <a:t> </a:t>
            </a:r>
            <a:r>
              <a:rPr lang="en-US" sz="1600" dirty="0" err="1" smtClean="0"/>
              <a:t>thu</a:t>
            </a:r>
            <a:r>
              <a:rPr lang="en-US" sz="1600" dirty="0" smtClean="0"/>
              <a:t> </a:t>
            </a:r>
            <a:r>
              <a:rPr lang="en-US" sz="1600" dirty="0" err="1" smtClean="0"/>
              <a:t>thập</a:t>
            </a:r>
            <a:r>
              <a:rPr lang="en-US" sz="1600" dirty="0" smtClean="0"/>
              <a:t> </a:t>
            </a:r>
            <a:r>
              <a:rPr lang="en-US" sz="1600" dirty="0" err="1" smtClean="0"/>
              <a:t>những</a:t>
            </a:r>
            <a:r>
              <a:rPr lang="en-US" sz="1600" dirty="0" smtClean="0"/>
              <a:t> </a:t>
            </a:r>
            <a:r>
              <a:rPr lang="en-US" sz="1600" dirty="0" err="1" smtClean="0"/>
              <a:t>số</a:t>
            </a:r>
            <a:r>
              <a:rPr lang="en-US" sz="1600" dirty="0" smtClean="0"/>
              <a:t> </a:t>
            </a:r>
            <a:r>
              <a:rPr lang="en-US" sz="1600" dirty="0" err="1" smtClean="0"/>
              <a:t>liệu</a:t>
            </a:r>
            <a:r>
              <a:rPr lang="en-US" sz="1600" dirty="0" smtClean="0"/>
              <a:t> </a:t>
            </a:r>
            <a:r>
              <a:rPr lang="en-US" sz="1600" dirty="0" err="1" smtClean="0"/>
              <a:t>mới</a:t>
            </a:r>
            <a:r>
              <a:rPr lang="en-US" sz="1600" dirty="0" smtClean="0"/>
              <a:t> 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Không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cho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chúng</a:t>
            </a:r>
            <a:r>
              <a:rPr lang="en-US" altLang="en-US" sz="1600" dirty="0" smtClean="0"/>
              <a:t> ta </a:t>
            </a:r>
            <a:r>
              <a:rPr lang="en-US" altLang="en-US" sz="1600" dirty="0" err="1" smtClean="0"/>
              <a:t>biết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được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các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cơ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chế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bên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trong</a:t>
            </a:r>
            <a:r>
              <a:rPr lang="en-US" altLang="en-US" sz="1600" dirty="0" smtClean="0"/>
              <a:t> – </a:t>
            </a:r>
            <a:r>
              <a:rPr lang="en-US" altLang="en-US" sz="1600" dirty="0" err="1" smtClean="0"/>
              <a:t>tại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sao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Việt</a:t>
            </a:r>
            <a:r>
              <a:rPr lang="en-US" altLang="en-US" sz="1600" dirty="0" smtClean="0"/>
              <a:t> Nam </a:t>
            </a:r>
            <a:r>
              <a:rPr lang="en-US" altLang="en-US" sz="1600" dirty="0" err="1" smtClean="0"/>
              <a:t>tốt</a:t>
            </a:r>
            <a:r>
              <a:rPr lang="en-US" altLang="en-US" sz="1600" dirty="0" smtClean="0"/>
              <a:t> ở </a:t>
            </a:r>
            <a:r>
              <a:rPr lang="en-US" altLang="en-US" sz="1600" dirty="0" err="1" smtClean="0"/>
              <a:t>lĩnh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vực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này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nhưng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không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tốt</a:t>
            </a:r>
            <a:r>
              <a:rPr lang="en-US" altLang="en-US" sz="1600" dirty="0" smtClean="0"/>
              <a:t> ở </a:t>
            </a:r>
            <a:r>
              <a:rPr lang="en-US" altLang="en-US" sz="1600" dirty="0" err="1" smtClean="0"/>
              <a:t>những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lĩnh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vực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kia</a:t>
            </a:r>
            <a:endParaRPr lang="en-US" altLang="en-US" sz="1600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Cần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thêm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thông</a:t>
            </a:r>
            <a:r>
              <a:rPr lang="en-US" altLang="en-US" sz="1600" dirty="0" smtClean="0"/>
              <a:t> tin </a:t>
            </a:r>
            <a:r>
              <a:rPr lang="en-US" altLang="en-US" sz="1600" dirty="0" err="1" smtClean="0"/>
              <a:t>để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thực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sự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hiểu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được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các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yếu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tố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thúc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đẩy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đổi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mới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cải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tiến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công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nghệ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ảnh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hưởng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của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nó</a:t>
            </a:r>
            <a:endParaRPr lang="en-US" altLang="en-US" sz="1600" dirty="0" smtClean="0"/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Thông</a:t>
            </a:r>
            <a:r>
              <a:rPr lang="en-US" altLang="en-US" sz="1600" dirty="0" smtClean="0"/>
              <a:t> tin chi </a:t>
            </a:r>
            <a:r>
              <a:rPr lang="en-US" altLang="en-US" sz="1600" dirty="0" err="1" smtClean="0"/>
              <a:t>tiết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về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hành</a:t>
            </a:r>
            <a:r>
              <a:rPr lang="en-US" altLang="en-US" sz="1600" dirty="0" smtClean="0"/>
              <a:t> vi </a:t>
            </a:r>
            <a:r>
              <a:rPr lang="en-US" altLang="en-US" sz="1600" dirty="0" err="1" smtClean="0"/>
              <a:t>của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doanh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nghiệp</a:t>
            </a:r>
            <a:endParaRPr lang="en-US" altLang="en-US" sz="1600" dirty="0" smtClean="0"/>
          </a:p>
          <a:p>
            <a:pPr marL="1131570" lvl="2" indent="-274320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 smtClean="0"/>
              <a:t>Theo </a:t>
            </a:r>
            <a:r>
              <a:rPr lang="en-US" altLang="en-US" sz="1600" dirty="0" err="1" smtClean="0"/>
              <a:t>dõi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các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công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cố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định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theo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thời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gian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để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xác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định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rõ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các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cơ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chế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bên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trong</a:t>
            </a:r>
            <a:endParaRPr lang="en-US" altLang="en-US" sz="1600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Báo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cáo</a:t>
            </a:r>
            <a:r>
              <a:rPr lang="en-US" altLang="en-US" sz="1600" dirty="0" smtClean="0"/>
              <a:t> TCS </a:t>
            </a:r>
            <a:r>
              <a:rPr lang="en-US" altLang="en-US" sz="1600" dirty="0" err="1" smtClean="0"/>
              <a:t>của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Việt</a:t>
            </a:r>
            <a:r>
              <a:rPr lang="en-US" altLang="en-US" sz="1600" dirty="0" smtClean="0"/>
              <a:t> Nam </a:t>
            </a:r>
            <a:r>
              <a:rPr lang="en-US" altLang="en-US" sz="1600" dirty="0" err="1" smtClean="0"/>
              <a:t>là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ví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dụ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duy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nhất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mà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chúng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tôi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biết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đã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thập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số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liệu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bảng</a:t>
            </a:r>
            <a:r>
              <a:rPr lang="en-US" altLang="en-US" sz="1600" dirty="0" smtClean="0"/>
              <a:t> chi </a:t>
            </a:r>
            <a:r>
              <a:rPr lang="en-US" altLang="en-US" sz="1600" dirty="0" err="1" smtClean="0"/>
              <a:t>tiết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về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năng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lực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cạnh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công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nghệ</a:t>
            </a:r>
            <a:r>
              <a:rPr lang="en-US" altLang="en-US" sz="1600" dirty="0" smtClean="0"/>
              <a:t> 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/>
              <a:t>C</a:t>
            </a:r>
            <a:r>
              <a:rPr lang="en-US" altLang="en-US" sz="1600" dirty="0" err="1" smtClean="0"/>
              <a:t>húng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tôi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sẽ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chứng</a:t>
            </a:r>
            <a:r>
              <a:rPr lang="en-US" altLang="en-US" sz="1600" dirty="0" smtClean="0"/>
              <a:t> minh </a:t>
            </a:r>
            <a:r>
              <a:rPr lang="en-US" altLang="en-US" sz="1600" dirty="0" err="1" smtClean="0"/>
              <a:t>ngay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sau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đây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sự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giá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trị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của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nguồn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dữ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liệu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này</a:t>
            </a:r>
            <a:endParaRPr lang="en-GB" altLang="en-US" sz="16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10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55650" y="3705225"/>
            <a:ext cx="7772400" cy="1362075"/>
          </a:xfrm>
        </p:spPr>
        <p:txBody>
          <a:bodyPr/>
          <a:lstStyle/>
          <a:p>
            <a:r>
              <a:rPr lang="en-GB" sz="3200" b="0" cap="none" dirty="0" err="1" smtClean="0"/>
              <a:t>Điều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tra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năng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lực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cạnh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tranh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và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công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nghệ</a:t>
            </a:r>
            <a:r>
              <a:rPr lang="en-GB" sz="3200" b="0" cap="none" dirty="0" smtClean="0"/>
              <a:t> ở </a:t>
            </a:r>
            <a:r>
              <a:rPr lang="en-GB" sz="3200" b="0" cap="none" dirty="0" err="1" smtClean="0"/>
              <a:t>Việt</a:t>
            </a:r>
            <a:r>
              <a:rPr lang="en-GB" sz="3200" b="0" cap="none" dirty="0" smtClean="0"/>
              <a:t> Nam</a:t>
            </a:r>
            <a:br>
              <a:rPr lang="en-GB" sz="3200" b="0" cap="none" dirty="0" smtClean="0"/>
            </a:br>
            <a:r>
              <a:rPr lang="en-GB" sz="3200" b="0" cap="none" dirty="0" smtClean="0"/>
              <a:t>2010-2013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E31D54-9CD8-4343-B16C-4E3AA90652DC}" type="slidenum">
              <a:rPr lang="da-DK" altLang="en-US" smtClean="0"/>
              <a:pPr/>
              <a:t>11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Tổng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quan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772817"/>
            <a:ext cx="7991475" cy="4393034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err="1" smtClean="0">
                <a:ea typeface="+mn-ea"/>
                <a:cs typeface="+mn-cs"/>
              </a:rPr>
              <a:t>Báo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cáo</a:t>
            </a:r>
            <a:r>
              <a:rPr lang="en-US" dirty="0" smtClean="0">
                <a:ea typeface="+mn-ea"/>
                <a:cs typeface="+mn-cs"/>
              </a:rPr>
              <a:t> TCS 2010-2013 </a:t>
            </a:r>
            <a:r>
              <a:rPr lang="en-US" dirty="0" err="1" smtClean="0">
                <a:ea typeface="+mn-ea"/>
                <a:cs typeface="+mn-cs"/>
              </a:rPr>
              <a:t>được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phát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triển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bởi</a:t>
            </a:r>
            <a:r>
              <a:rPr lang="en-US" dirty="0" smtClean="0">
                <a:ea typeface="+mn-ea"/>
                <a:cs typeface="+mn-cs"/>
              </a:rPr>
              <a:t> TCTK, CIEM, </a:t>
            </a:r>
            <a:r>
              <a:rPr lang="en-US" dirty="0" err="1" smtClean="0">
                <a:ea typeface="+mn-ea"/>
                <a:cs typeface="+mn-cs"/>
              </a:rPr>
              <a:t>và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đại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học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GB" altLang="en-US" dirty="0"/>
              <a:t>Copenhagen</a:t>
            </a:r>
            <a:endParaRPr lang="en-US" dirty="0" smtClean="0">
              <a:ea typeface="+mn-ea"/>
              <a:cs typeface="+mn-cs"/>
            </a:endParaRP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err="1" smtClean="0">
                <a:ea typeface="+mn-ea"/>
                <a:cs typeface="+mn-cs"/>
              </a:rPr>
              <a:t>Mục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đích</a:t>
            </a:r>
            <a:r>
              <a:rPr lang="en-US" dirty="0" smtClean="0">
                <a:ea typeface="+mn-ea"/>
                <a:cs typeface="+mn-cs"/>
              </a:rPr>
              <a:t>: </a:t>
            </a:r>
            <a:r>
              <a:rPr lang="en-US" dirty="0" err="1" smtClean="0">
                <a:ea typeface="+mn-ea"/>
                <a:cs typeface="+mn-cs"/>
              </a:rPr>
              <a:t>cung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cấp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cho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các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nhà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nghiên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cứu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và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nhà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hoạch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định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chính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sách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sự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hiểu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biết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về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tính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năng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động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của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công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nghệ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năng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suất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và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lợi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nhuận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của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khu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vực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kinh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tế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tư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nhân</a:t>
            </a:r>
            <a:r>
              <a:rPr lang="en-US" dirty="0" smtClean="0">
                <a:ea typeface="+mn-ea"/>
                <a:cs typeface="+mn-cs"/>
              </a:rPr>
              <a:t> ở </a:t>
            </a:r>
            <a:r>
              <a:rPr lang="en-US" dirty="0" err="1" smtClean="0">
                <a:ea typeface="+mn-ea"/>
                <a:cs typeface="+mn-cs"/>
              </a:rPr>
              <a:t>Việt</a:t>
            </a:r>
            <a:r>
              <a:rPr lang="en-US" dirty="0" smtClean="0">
                <a:ea typeface="+mn-ea"/>
                <a:cs typeface="+mn-cs"/>
              </a:rPr>
              <a:t> Nam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err="1" smtClean="0">
                <a:ea typeface="+mn-ea"/>
                <a:cs typeface="+mn-cs"/>
              </a:rPr>
              <a:t>Điều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tra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khoảng</a:t>
            </a:r>
            <a:r>
              <a:rPr lang="en-US" dirty="0" smtClean="0">
                <a:ea typeface="+mn-ea"/>
                <a:cs typeface="+mn-cs"/>
              </a:rPr>
              <a:t> 7500 </a:t>
            </a:r>
            <a:r>
              <a:rPr lang="en-US" dirty="0" err="1" smtClean="0">
                <a:ea typeface="+mn-ea"/>
                <a:cs typeface="+mn-cs"/>
              </a:rPr>
              <a:t>doanh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nghiệp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chế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biến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được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thực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thiện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bởi</a:t>
            </a:r>
            <a:r>
              <a:rPr lang="en-US" dirty="0" smtClean="0">
                <a:ea typeface="+mn-ea"/>
                <a:cs typeface="+mn-cs"/>
              </a:rPr>
              <a:t> TCTK </a:t>
            </a:r>
            <a:r>
              <a:rPr lang="en-US" dirty="0" err="1" smtClean="0">
                <a:ea typeface="+mn-ea"/>
                <a:cs typeface="+mn-cs"/>
              </a:rPr>
              <a:t>như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là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một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phần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của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Điều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tra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Doanh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nghiệp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hằng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năm</a:t>
            </a:r>
            <a:endParaRPr lang="en-US" dirty="0">
              <a:ea typeface="+mn-ea"/>
              <a:cs typeface="+mn-cs"/>
            </a:endParaRP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qua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bên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cuộc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chuyên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hằng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loạt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chuyên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giai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soạn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endParaRPr lang="en-US" sz="1600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0118C95-D157-4561-AC2F-6867CFA18BDD}" type="slidenum">
              <a:rPr lang="da-DK" altLang="en-US" smtClean="0"/>
              <a:pPr/>
              <a:t>12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E3E374-3DCD-4C2E-93B7-2F5455CAA541}" type="slidenum">
              <a:rPr lang="da-DK" altLang="en-US" smtClean="0"/>
              <a:pPr/>
              <a:t>13</a:t>
            </a:fld>
            <a:endParaRPr lang="da-DK" alt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285875" y="857250"/>
            <a:ext cx="57531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2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Cấu</a:t>
            </a:r>
            <a:r>
              <a:rPr lang="en-US" sz="2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trúc</a:t>
            </a:r>
            <a:r>
              <a:rPr lang="en-US" sz="2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của</a:t>
            </a:r>
            <a:r>
              <a:rPr lang="en-US" sz="2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Điều</a:t>
            </a:r>
            <a:r>
              <a:rPr lang="en-US" sz="2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</a:t>
            </a:r>
            <a:endParaRPr lang="en-US" sz="2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en-U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4138100"/>
              </p:ext>
            </p:extLst>
          </p:nvPr>
        </p:nvGraphicFramePr>
        <p:xfrm>
          <a:off x="468313" y="1628800"/>
          <a:ext cx="8280151" cy="5084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4570"/>
                <a:gridCol w="6075581"/>
              </a:tblGrid>
              <a:tr h="581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Mục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Mô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tả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837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Thực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trạng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công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nghệ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Nắm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bắt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thực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trạng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đầu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tư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mức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công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nghệ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thông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qua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câu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hỏi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tuổi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thọ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chi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phí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loại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công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nghệ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sản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xuất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hiện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tại</a:t>
                      </a:r>
                      <a:r>
                        <a:rPr lang="en-GB" sz="1400" baseline="0" dirty="0" smtClean="0">
                          <a:effectLst/>
                        </a:rPr>
                        <a:t>.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Đầu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vào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mối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hệ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với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nhà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cấp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Thông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tin chi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địa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nhà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cấp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chính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trị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đầu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vào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đã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phân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biệt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giữa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nhà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cấp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nước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nước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ngoài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Đầu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mối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hệ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với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khách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hàng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Thông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tin chi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địa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khách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chính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trị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hóa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bán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phân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biệt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giữa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khách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nước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nước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ngoài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831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Năng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lực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đổi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mới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và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công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nghệ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err="1" smtClean="0">
                          <a:effectLst/>
                        </a:rPr>
                        <a:t>Câu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hỏi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về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những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hạn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chế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ảnh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hưởng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đến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sự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cải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tiến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công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nghệ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và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mức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độ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đầu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tư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vào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chuyển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giao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công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nghệ</a:t>
                      </a:r>
                      <a:r>
                        <a:rPr lang="en-GB" sz="1400" baseline="0" dirty="0" smtClean="0">
                          <a:effectLst/>
                        </a:rPr>
                        <a:t> hay </a:t>
                      </a:r>
                      <a:r>
                        <a:rPr lang="en-GB" sz="1400" baseline="0" dirty="0" err="1" smtClean="0">
                          <a:effectLst/>
                        </a:rPr>
                        <a:t>nghiên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cứu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triển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khai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của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doanh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nghiệp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49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Đối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thủ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cạnh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tranh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err="1" smtClean="0">
                          <a:effectLst/>
                        </a:rPr>
                        <a:t>Số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lượng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và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vị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trí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các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đối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thủ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cạnh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tranh</a:t>
                      </a:r>
                      <a:r>
                        <a:rPr lang="en-GB" sz="1400" baseline="0" dirty="0" smtClean="0">
                          <a:effectLst/>
                        </a:rPr>
                        <a:t>, </a:t>
                      </a:r>
                      <a:r>
                        <a:rPr lang="en-GB" sz="1400" baseline="0" dirty="0" err="1" smtClean="0">
                          <a:effectLst/>
                        </a:rPr>
                        <a:t>mức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độ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canh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tranh</a:t>
                      </a:r>
                      <a:r>
                        <a:rPr lang="en-GB" sz="1400" baseline="0" dirty="0" smtClean="0">
                          <a:effectLst/>
                        </a:rPr>
                        <a:t> (chi </a:t>
                      </a:r>
                      <a:r>
                        <a:rPr lang="en-GB" sz="1400" baseline="0" dirty="0" err="1" smtClean="0">
                          <a:effectLst/>
                        </a:rPr>
                        <a:t>phí</a:t>
                      </a:r>
                      <a:r>
                        <a:rPr lang="en-GB" sz="1400" baseline="0" dirty="0" smtClean="0">
                          <a:effectLst/>
                        </a:rPr>
                        <a:t>/</a:t>
                      </a:r>
                      <a:r>
                        <a:rPr lang="en-GB" sz="1400" baseline="0" dirty="0" err="1" smtClean="0">
                          <a:effectLst/>
                        </a:rPr>
                        <a:t>chất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lượng</a:t>
                      </a:r>
                      <a:r>
                        <a:rPr lang="en-GB" sz="1400" baseline="0" dirty="0" smtClean="0">
                          <a:effectLst/>
                        </a:rPr>
                        <a:t>)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663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Trách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nhiệm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xã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hội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của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doanh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nghiệp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err="1" smtClean="0">
                          <a:effectLst/>
                        </a:rPr>
                        <a:t>Các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câu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hỏi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liên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quan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tới</a:t>
                      </a:r>
                      <a:r>
                        <a:rPr lang="en-GB" sz="1400" baseline="0" dirty="0" smtClean="0">
                          <a:effectLst/>
                        </a:rPr>
                        <a:t> cam </a:t>
                      </a:r>
                      <a:r>
                        <a:rPr lang="en-GB" sz="1400" baseline="0" dirty="0" err="1" smtClean="0">
                          <a:effectLst/>
                        </a:rPr>
                        <a:t>kết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chính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thức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và</a:t>
                      </a:r>
                      <a:r>
                        <a:rPr lang="en-GB" sz="1400" baseline="0" dirty="0" smtClean="0">
                          <a:effectLst/>
                        </a:rPr>
                        <a:t> phi </a:t>
                      </a:r>
                      <a:r>
                        <a:rPr lang="en-GB" sz="1400" baseline="0" dirty="0" err="1" smtClean="0">
                          <a:effectLst/>
                        </a:rPr>
                        <a:t>trính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thức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của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doanh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nghiệp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về</a:t>
                      </a:r>
                      <a:r>
                        <a:rPr lang="en-GB" sz="1400" baseline="0" dirty="0" smtClean="0">
                          <a:effectLst/>
                        </a:rPr>
                        <a:t> TNXH.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GB" sz="3200" b="0" cap="none" dirty="0" err="1" smtClean="0"/>
              <a:t>Các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xu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hướng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chính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từ</a:t>
            </a:r>
            <a:r>
              <a:rPr lang="en-GB" sz="3200" b="0" cap="none" dirty="0" smtClean="0"/>
              <a:t> TCS 2010-2013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14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6248400" cy="638175"/>
          </a:xfrm>
        </p:spPr>
        <p:txBody>
          <a:bodyPr/>
          <a:lstStyle/>
          <a:p>
            <a:r>
              <a:rPr lang="en-US" altLang="en-US" dirty="0" err="1" smtClean="0"/>
              <a:t>Xu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hướng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các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trở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ngại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kinh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doanh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trung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bình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điểm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từ</a:t>
            </a:r>
            <a:r>
              <a:rPr lang="en-US" altLang="en-US" dirty="0" smtClean="0"/>
              <a:t> 1-10)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2F5AA2-F37B-45DE-B777-4046F80BF215}" type="slidenum">
              <a:rPr lang="da-DK" altLang="en-US" smtClean="0"/>
              <a:pPr/>
              <a:t>15</a:t>
            </a:fld>
            <a:endParaRPr lang="da-DK" altLang="en-US" smtClean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676657476"/>
              </p:ext>
            </p:extLst>
          </p:nvPr>
        </p:nvGraphicFramePr>
        <p:xfrm>
          <a:off x="971600" y="1844824"/>
          <a:ext cx="72728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264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127204" cy="638175"/>
          </a:xfrm>
        </p:spPr>
        <p:txBody>
          <a:bodyPr anchor="ctr"/>
          <a:lstStyle/>
          <a:p>
            <a:r>
              <a:rPr lang="en-US" altLang="en-US" dirty="0" err="1" smtClean="0"/>
              <a:t>Xu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hướng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cạnh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tranh</a:t>
            </a: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16</a:t>
            </a:fld>
            <a:endParaRPr lang="da-DK" altLang="en-US" smtClean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2641743089"/>
              </p:ext>
            </p:extLst>
          </p:nvPr>
        </p:nvGraphicFramePr>
        <p:xfrm>
          <a:off x="755576" y="1844824"/>
          <a:ext cx="77768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127204" cy="638175"/>
          </a:xfrm>
        </p:spPr>
        <p:txBody>
          <a:bodyPr anchor="ctr"/>
          <a:lstStyle/>
          <a:p>
            <a:r>
              <a:rPr lang="en-US" altLang="en-US" dirty="0" err="1" smtClean="0"/>
              <a:t>Xu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hướng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quốc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tế</a:t>
            </a: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17</a:t>
            </a:fld>
            <a:endParaRPr lang="da-DK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endParaRPr lang="en-IE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254607299"/>
              </p:ext>
            </p:extLst>
          </p:nvPr>
        </p:nvGraphicFramePr>
        <p:xfrm>
          <a:off x="1763688" y="2420888"/>
          <a:ext cx="590465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127204" cy="638175"/>
          </a:xfrm>
        </p:spPr>
        <p:txBody>
          <a:bodyPr anchor="ctr"/>
          <a:lstStyle/>
          <a:p>
            <a:r>
              <a:rPr lang="en-US" altLang="en-US" dirty="0" err="1"/>
              <a:t>Xu</a:t>
            </a:r>
            <a:r>
              <a:rPr lang="en-US" altLang="en-US" dirty="0"/>
              <a:t> </a:t>
            </a:r>
            <a:r>
              <a:rPr lang="en-US" altLang="en-US" dirty="0" err="1"/>
              <a:t>hướng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</a:t>
            </a:r>
            <a:r>
              <a:rPr lang="en-US" altLang="en-US" dirty="0" err="1"/>
              <a:t>tham</a:t>
            </a:r>
            <a:r>
              <a:rPr lang="en-US" altLang="en-US" dirty="0"/>
              <a:t> </a:t>
            </a:r>
            <a:r>
              <a:rPr lang="en-US" altLang="en-US" dirty="0" err="1"/>
              <a:t>gia</a:t>
            </a:r>
            <a:r>
              <a:rPr lang="en-US" altLang="en-US" dirty="0"/>
              <a:t> </a:t>
            </a:r>
            <a:r>
              <a:rPr lang="en-US" altLang="en-US" dirty="0" err="1"/>
              <a:t>với</a:t>
            </a:r>
            <a:r>
              <a:rPr lang="en-US" altLang="en-US" dirty="0"/>
              <a:t> </a:t>
            </a:r>
            <a:r>
              <a:rPr lang="en-US" altLang="en-US" dirty="0" err="1"/>
              <a:t>quốc</a:t>
            </a:r>
            <a:r>
              <a:rPr lang="en-US" altLang="en-US" dirty="0"/>
              <a:t> </a:t>
            </a:r>
            <a:r>
              <a:rPr lang="en-US" altLang="en-US" dirty="0" err="1"/>
              <a:t>tế</a:t>
            </a: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18</a:t>
            </a:fld>
            <a:endParaRPr lang="da-DK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943100"/>
            <a:ext cx="9145016" cy="35052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(</a:t>
            </a:r>
            <a:r>
              <a:rPr lang="en-US" dirty="0" err="1" smtClean="0"/>
              <a:t>lưu</a:t>
            </a:r>
            <a:r>
              <a:rPr lang="en-US" dirty="0" smtClean="0"/>
              <a:t> ý: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qua NK)</a:t>
            </a:r>
            <a:endParaRPr lang="en-IE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1999523128"/>
              </p:ext>
            </p:extLst>
          </p:nvPr>
        </p:nvGraphicFramePr>
        <p:xfrm>
          <a:off x="827584" y="2420888"/>
          <a:ext cx="77768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127204" cy="638175"/>
          </a:xfrm>
        </p:spPr>
        <p:txBody>
          <a:bodyPr anchor="ctr"/>
          <a:lstStyle/>
          <a:p>
            <a:r>
              <a:rPr lang="en-US" altLang="en-US" dirty="0" err="1" smtClean="0"/>
              <a:t>Xu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hướng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hợp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tác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doanh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nghiệp</a:t>
            </a:r>
            <a:r>
              <a:rPr lang="en-US" altLang="en-US" dirty="0" smtClean="0"/>
              <a:t> FDI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19</a:t>
            </a:fld>
            <a:endParaRPr lang="da-DK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943100"/>
            <a:ext cx="7920880" cy="35052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FDI (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FDI)</a:t>
            </a:r>
            <a:endParaRPr lang="en-IE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05479429"/>
              </p:ext>
            </p:extLst>
          </p:nvPr>
        </p:nvGraphicFramePr>
        <p:xfrm>
          <a:off x="1043608" y="2564904"/>
          <a:ext cx="73448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81001" y="2997200"/>
            <a:ext cx="8331200" cy="1628775"/>
          </a:xfrm>
        </p:spPr>
        <p:txBody>
          <a:bodyPr/>
          <a:lstStyle/>
          <a:p>
            <a:pPr algn="ctr"/>
            <a:r>
              <a:rPr lang="en-US" altLang="en-US" sz="2800" dirty="0" err="1" smtClean="0"/>
              <a:t>Năng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lực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cạnh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tranh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và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công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nghệ</a:t>
            </a:r>
            <a:r>
              <a:rPr lang="en-US" altLang="en-US" sz="2800" dirty="0" smtClean="0"/>
              <a:t> ở </a:t>
            </a:r>
            <a:r>
              <a:rPr lang="en-US" altLang="en-US" sz="2800" dirty="0" err="1" smtClean="0"/>
              <a:t>Việt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N</a:t>
            </a:r>
            <a:r>
              <a:rPr lang="en-US" altLang="en-US" sz="2800" dirty="0" smtClean="0"/>
              <a:t>am</a:t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1600" dirty="0" smtClean="0"/>
              <a:t>3 </a:t>
            </a:r>
            <a:r>
              <a:rPr lang="en-US" altLang="en-US" sz="1600" dirty="0" err="1" smtClean="0"/>
              <a:t>Tháng</a:t>
            </a:r>
            <a:r>
              <a:rPr lang="en-US" altLang="en-US" sz="1600" dirty="0" smtClean="0"/>
              <a:t> 11 2014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John Rand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Finn Tarp</a:t>
            </a:r>
            <a:endParaRPr lang="en-US" altLang="en-US" sz="1100" dirty="0" smtClean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AC0464C-5185-4509-825E-4C80AB95AF9B}" type="slidenum">
              <a:rPr lang="da-DK" altLang="en-US" smtClean="0"/>
              <a:pPr/>
              <a:t>2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127204" cy="638175"/>
          </a:xfrm>
        </p:spPr>
        <p:txBody>
          <a:bodyPr anchor="ctr"/>
          <a:lstStyle/>
          <a:p>
            <a:r>
              <a:rPr lang="en-US" altLang="en-US" dirty="0" err="1"/>
              <a:t>Xu</a:t>
            </a:r>
            <a:r>
              <a:rPr lang="en-US" altLang="en-US" dirty="0"/>
              <a:t> </a:t>
            </a:r>
            <a:r>
              <a:rPr lang="en-US" altLang="en-US" dirty="0" err="1"/>
              <a:t>hướng</a:t>
            </a:r>
            <a:r>
              <a:rPr lang="en-US" altLang="en-US" dirty="0"/>
              <a:t> </a:t>
            </a:r>
            <a:r>
              <a:rPr lang="en-US" altLang="en-US" dirty="0" err="1"/>
              <a:t>hợp</a:t>
            </a:r>
            <a:r>
              <a:rPr lang="en-US" altLang="en-US" dirty="0"/>
              <a:t> </a:t>
            </a:r>
            <a:r>
              <a:rPr lang="en-US" altLang="en-US" dirty="0" err="1"/>
              <a:t>tác</a:t>
            </a:r>
            <a:r>
              <a:rPr lang="en-US" altLang="en-US" dirty="0"/>
              <a:t> </a:t>
            </a:r>
            <a:r>
              <a:rPr lang="en-US" altLang="en-US" dirty="0" err="1"/>
              <a:t>với</a:t>
            </a:r>
            <a:r>
              <a:rPr lang="en-US" altLang="en-US" dirty="0"/>
              <a:t> </a:t>
            </a:r>
            <a:r>
              <a:rPr lang="en-US" altLang="en-US" dirty="0" err="1"/>
              <a:t>doanh</a:t>
            </a:r>
            <a:r>
              <a:rPr lang="en-US" altLang="en-US" dirty="0"/>
              <a:t> </a:t>
            </a:r>
            <a:r>
              <a:rPr lang="en-US" altLang="en-US" dirty="0" err="1"/>
              <a:t>nghiệp</a:t>
            </a:r>
            <a:r>
              <a:rPr lang="en-US" altLang="en-US" dirty="0"/>
              <a:t> FDI</a:t>
            </a: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20</a:t>
            </a:fld>
            <a:endParaRPr lang="da-DK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943100"/>
            <a:ext cx="9577064" cy="35052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FDI (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mua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FDI)</a:t>
            </a:r>
            <a:endParaRPr lang="en-IE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3294684713"/>
              </p:ext>
            </p:extLst>
          </p:nvPr>
        </p:nvGraphicFramePr>
        <p:xfrm>
          <a:off x="611560" y="2420888"/>
          <a:ext cx="77048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Xu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hướng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trong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chuyển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giao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endParaRPr lang="en-GB" alt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4869619"/>
              </p:ext>
            </p:extLst>
          </p:nvPr>
        </p:nvGraphicFramePr>
        <p:xfrm>
          <a:off x="1187624" y="1700808"/>
          <a:ext cx="6508576" cy="4863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4576"/>
                <a:gridCol w="1282642"/>
                <a:gridCol w="1258717"/>
                <a:gridCol w="1428865"/>
                <a:gridCol w="1363776"/>
              </a:tblGrid>
              <a:tr h="407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doanh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nghiệp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Chuyển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giao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từ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nhà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cung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cấp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Chuyển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giao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từ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khách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hàng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Tổng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6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Nhà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nước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Tư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nhân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6.8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FDI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224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Siêu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nhỏ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Nhỏ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Vừa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Lớn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</a:tbl>
          </a:graphicData>
        </a:graphic>
      </p:graphicFrame>
      <p:sp>
        <p:nvSpPr>
          <p:cNvPr id="3280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FB3EC7-391D-4D86-86DF-72EADABFE36A}" type="slidenum">
              <a:rPr lang="da-DK" altLang="en-US" smtClean="0"/>
              <a:pPr/>
              <a:t>21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Nguồn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gốc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của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chuyển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giao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r>
              <a:rPr lang="en-GB" altLang="en-US" dirty="0" smtClean="0"/>
              <a:t> (2012)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9120232"/>
              </p:ext>
            </p:extLst>
          </p:nvPr>
        </p:nvGraphicFramePr>
        <p:xfrm>
          <a:off x="1187624" y="1844824"/>
          <a:ext cx="7346776" cy="2448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2176"/>
                <a:gridCol w="1371600"/>
                <a:gridCol w="1143000"/>
              </a:tblGrid>
              <a:tr h="48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Doanh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nghiệp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Việt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Nam,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cùng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lĩnh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vực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</a:rPr>
                        <a:t>1,640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20.3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Doanh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nghiệp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Việt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Nam,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khác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lĩnh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vực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</a:rPr>
                        <a:t>3,885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48.0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Doanh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nghiệp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nước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ngoài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cùng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lĩnh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vực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</a:rPr>
                        <a:t>1,487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18.4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Doanh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nghiệp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nước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ngoài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khác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lĩnh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vực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</a:rPr>
                        <a:t>875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10.8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</a:tbl>
          </a:graphicData>
        </a:graphic>
      </p:graphicFrame>
      <p:sp>
        <p:nvSpPr>
          <p:cNvPr id="3280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FB3EC7-391D-4D86-86DF-72EADABFE36A}" type="slidenum">
              <a:rPr lang="da-DK" altLang="en-US" smtClean="0"/>
              <a:pPr/>
              <a:t>22</a:t>
            </a:fld>
            <a:endParaRPr lang="da-DK" alt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1115616" y="4437112"/>
            <a:ext cx="669766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800" dirty="0" err="1" smtClean="0">
                <a:latin typeface="+mn-lt"/>
              </a:rPr>
              <a:t>Chuyển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giao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công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nghệ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từ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doanh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nghiệp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nước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ngoài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là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quan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trọng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nhưng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không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quan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trọng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bằng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các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doanh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nghiệp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trong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nước</a:t>
            </a:r>
            <a:endParaRPr lang="en-GB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7180539"/>
              </p:ext>
            </p:extLst>
          </p:nvPr>
        </p:nvGraphicFramePr>
        <p:xfrm>
          <a:off x="685800" y="1844824"/>
          <a:ext cx="7383705" cy="4557096"/>
        </p:xfrm>
        <a:graphic>
          <a:graphicData uri="http://schemas.openxmlformats.org/drawingml/2006/table">
            <a:tbl>
              <a:tblPr/>
              <a:tblGrid>
                <a:gridCol w="1852361"/>
                <a:gridCol w="798387"/>
                <a:gridCol w="943991"/>
                <a:gridCol w="943991"/>
                <a:gridCol w="842361"/>
                <a:gridCol w="943991"/>
                <a:gridCol w="1058623"/>
              </a:tblGrid>
              <a:tr h="499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Tất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cả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oanh</a:t>
                      </a:r>
                      <a:r>
                        <a:rPr lang="en-IE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nghiệp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Doanh</a:t>
                      </a:r>
                      <a:r>
                        <a:rPr lang="en-IE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nghiệp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TN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trong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nước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Quy</a:t>
                      </a:r>
                      <a:r>
                        <a:rPr lang="en-IE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trình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59.9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62.6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66.8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59.1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62.5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67.2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Chất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lượng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76.5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79.0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80.0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76.3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79.5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81.2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Đa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dạng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hóa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42.6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43.6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42.5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41.6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42.7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42.4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Mở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rộng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lĩnh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vực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13.4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12.5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13.8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13.6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Thay</a:t>
                      </a:r>
                      <a:r>
                        <a:rPr lang="en-IE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đổi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lĩnh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vực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3.2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3.4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3.6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err="1" smtClean="0">
                          <a:latin typeface="+mn-lt"/>
                          <a:ea typeface="Calibri"/>
                          <a:cs typeface="Times New Roman"/>
                        </a:rPr>
                        <a:t>Cải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tiến</a:t>
                      </a:r>
                      <a:r>
                        <a:rPr lang="en-I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CN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4.8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7.8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6.0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4.9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R&amp;D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10.5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10.5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9.5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6.9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IE" altLang="en-US" dirty="0" err="1" smtClean="0"/>
              <a:t>Chỉ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số</a:t>
            </a:r>
            <a:r>
              <a:rPr lang="en-IE" altLang="en-US" dirty="0" smtClean="0"/>
              <a:t> TNXH (1)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187450" y="2060575"/>
            <a:ext cx="7200900" cy="3168650"/>
          </a:xfrm>
        </p:spPr>
        <p:txBody>
          <a:bodyPr/>
          <a:lstStyle/>
          <a:p>
            <a:r>
              <a:rPr lang="en-GB" altLang="en-US" sz="2000" dirty="0" err="1" smtClean="0"/>
              <a:t>Trách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nhiệm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với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lao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động</a:t>
            </a:r>
            <a:r>
              <a:rPr lang="en-GB" altLang="en-US" sz="2000" dirty="0" smtClean="0"/>
              <a:t> (4 </a:t>
            </a:r>
            <a:r>
              <a:rPr lang="en-GB" altLang="en-US" sz="2000" dirty="0" err="1" smtClean="0"/>
              <a:t>chỉ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số</a:t>
            </a:r>
            <a:r>
              <a:rPr lang="en-GB" altLang="en-US" sz="2000" dirty="0" smtClean="0"/>
              <a:t>): </a:t>
            </a:r>
            <a:r>
              <a:rPr lang="en-US" altLang="en-US" sz="2000" dirty="0" err="1" smtClean="0"/>
              <a:t>chỉ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số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tuân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thủ</a:t>
            </a:r>
            <a:endParaRPr lang="en-US" altLang="en-US" sz="2000" dirty="0" smtClean="0"/>
          </a:p>
          <a:p>
            <a:r>
              <a:rPr lang="en-GB" altLang="en-US" sz="2000" dirty="0" err="1" smtClean="0"/>
              <a:t>Trách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nhiệm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về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quản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trị</a:t>
            </a:r>
            <a:r>
              <a:rPr lang="en-GB" altLang="en-US" sz="2000" dirty="0" smtClean="0"/>
              <a:t> (4 </a:t>
            </a:r>
            <a:r>
              <a:rPr lang="en-GB" altLang="en-US" sz="2000" dirty="0" err="1" smtClean="0"/>
              <a:t>chỉ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số</a:t>
            </a:r>
            <a:r>
              <a:rPr lang="en-GB" altLang="en-US" sz="2000" dirty="0" smtClean="0"/>
              <a:t>): </a:t>
            </a:r>
            <a:r>
              <a:rPr lang="en-US" altLang="en-US" sz="2000" dirty="0" err="1" smtClean="0"/>
              <a:t>chỉ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số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trên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mức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tuân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thủ</a:t>
            </a:r>
            <a:endParaRPr lang="en-US" altLang="en-US" sz="2000" dirty="0" smtClean="0"/>
          </a:p>
          <a:p>
            <a:r>
              <a:rPr lang="en-GB" altLang="en-US" sz="2000" dirty="0" err="1" smtClean="0"/>
              <a:t>Trách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nhiệm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với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xã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hội</a:t>
            </a:r>
            <a:r>
              <a:rPr lang="en-GB" altLang="en-US" sz="2000" dirty="0" smtClean="0"/>
              <a:t> (8 </a:t>
            </a:r>
            <a:r>
              <a:rPr lang="en-GB" altLang="en-US" sz="2000" dirty="0" err="1" smtClean="0"/>
              <a:t>chỉ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số</a:t>
            </a:r>
            <a:r>
              <a:rPr lang="en-GB" altLang="en-US" sz="2000" dirty="0" smtClean="0"/>
              <a:t>): </a:t>
            </a:r>
            <a:r>
              <a:rPr lang="en-US" altLang="en-US" sz="2000" dirty="0" err="1" smtClean="0"/>
              <a:t>chỉ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số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trên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mức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tuân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thủ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014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dirty="0" smtClean="0"/>
              <a:t>Chỉ số TNXH (2)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5CE0F00-9FEA-4A21-9B0A-4F429C7A15A3}" type="slidenum">
              <a:rPr lang="da-DK" altLang="en-US" sz="600" smtClean="0"/>
              <a:pPr eaLnBrk="1" hangingPunct="1"/>
              <a:t>25</a:t>
            </a:fld>
            <a:endParaRPr lang="da-DK" altLang="en-US" sz="60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4456410"/>
              </p:ext>
            </p:extLst>
          </p:nvPr>
        </p:nvGraphicFramePr>
        <p:xfrm>
          <a:off x="1143000" y="1676400"/>
          <a:ext cx="6781799" cy="476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7495"/>
                <a:gridCol w="894304"/>
              </a:tblGrid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Lao</a:t>
                      </a:r>
                      <a:r>
                        <a:rPr lang="en-GB" sz="10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000" b="1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động</a:t>
                      </a:r>
                      <a:r>
                        <a:rPr lang="en-GB" sz="10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da-DK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Lao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thường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xuyên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ký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hợp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đồng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95%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tổ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đoàn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49%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hiểm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hội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72%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hiểm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tế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72%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err="1" smtClean="0">
                          <a:solidFill>
                            <a:srgbClr val="FF0000"/>
                          </a:solidFill>
                          <a:effectLst/>
                        </a:rPr>
                        <a:t>Quản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trị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da-DK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bộ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phận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thực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hiện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46%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Chính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sách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soạn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74%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thành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viên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nhóm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thuận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tiêu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chuẩn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cấp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chỉ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nhận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giải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thưởng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err="1" smtClean="0">
                          <a:solidFill>
                            <a:srgbClr val="FF0000"/>
                          </a:solidFill>
                          <a:effectLst/>
                        </a:rPr>
                        <a:t>Cộng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đồng</a:t>
                      </a:r>
                      <a:endParaRPr lang="da-DK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vệ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trường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24%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dục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Phát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triển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hạ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tầng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Dịch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vụ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tế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Phát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triển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niên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Giảm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nghèo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19%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sản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địa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phương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Sự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kiện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thể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thao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5%</a:t>
                      </a: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0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Phân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theo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quy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mô</a:t>
            </a:r>
            <a:endParaRPr lang="en-GB" altLang="en-US" dirty="0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EC3759-2A0A-4BEB-AEF0-CC72EECB9BE2}" type="slidenum">
              <a:rPr lang="da-DK" altLang="en-US" smtClean="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da-DK" alt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9296225"/>
              </p:ext>
            </p:extLst>
          </p:nvPr>
        </p:nvGraphicFramePr>
        <p:xfrm>
          <a:off x="533400" y="1600200"/>
          <a:ext cx="8229600" cy="5088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5740"/>
                <a:gridCol w="788465"/>
                <a:gridCol w="788465"/>
                <a:gridCol w="788465"/>
                <a:gridCol w="788465"/>
              </a:tblGrid>
              <a:tr h="372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Siêu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nhỏ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Nhỏ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Vừa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Lớn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1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Quản</a:t>
                      </a:r>
                      <a:r>
                        <a:rPr lang="en-GB" sz="10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000" b="1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trị</a:t>
                      </a:r>
                      <a:r>
                        <a:rPr lang="en-GB" sz="10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da-DK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</a:tr>
              <a:tr h="2221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Lao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thường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xuyên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ký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hợp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đồng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31%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70%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221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tổ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đoàn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76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hiểm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hội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962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hiểm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tế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11%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36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Lao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động</a:t>
                      </a:r>
                      <a:endParaRPr lang="da-DK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bộ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phận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thực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hiện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221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Chính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sách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soạn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90%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4443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thành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viên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nhóm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thuận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tiêu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chuẩn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825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cấp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chỉ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nhận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giải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thưởng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1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rgbClr val="FF0000"/>
                          </a:solidFill>
                          <a:effectLst/>
                        </a:rPr>
                        <a:t>Cộng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đồng</a:t>
                      </a:r>
                      <a:endParaRPr lang="da-DK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</a:tr>
              <a:tr h="2221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vệ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trường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221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dục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221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Phát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triển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hạ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tầng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221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Dịch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vụ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tế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221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Phát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triển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niên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221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Giảm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nghèo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221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sản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địa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phương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510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Sự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kiện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thể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thao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9%</a:t>
                      </a: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44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Phân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theo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sở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hữu</a:t>
            </a:r>
            <a:endParaRPr lang="en-GB" altLang="en-US" dirty="0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5D298F-5366-439F-93DB-DB4F1B4DACD9}" type="slidenum">
              <a:rPr lang="da-DK" altLang="en-US" smtClean="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da-DK" alt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1487323"/>
              </p:ext>
            </p:extLst>
          </p:nvPr>
        </p:nvGraphicFramePr>
        <p:xfrm>
          <a:off x="685799" y="1773238"/>
          <a:ext cx="7773990" cy="4913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2785"/>
                <a:gridCol w="823735"/>
                <a:gridCol w="823735"/>
                <a:gridCol w="823735"/>
              </a:tblGrid>
              <a:tr h="367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Tư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nhân</a:t>
                      </a:r>
                      <a:endParaRPr lang="da-D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Nhà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nước</a:t>
                      </a:r>
                      <a:endParaRPr lang="da-D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Nước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ngoài</a:t>
                      </a:r>
                      <a:endParaRPr lang="da-D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209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rgbClr val="FF0000"/>
                          </a:solidFill>
                          <a:effectLst/>
                        </a:rPr>
                        <a:t>Quản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trị</a:t>
                      </a:r>
                      <a:endParaRPr lang="da-DK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Lao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thường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xuyên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ký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hợp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đồng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43%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69%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60%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tổ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đoàn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73%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82%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2405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hiểm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hội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hiểm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tế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21%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209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Lao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động</a:t>
                      </a:r>
                      <a:endParaRPr lang="da-DK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</a:tr>
              <a:tr h="2479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bộ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phận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thực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hiện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Chính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sách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soạn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40%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81%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3676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thành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viên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nhóm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thoả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thuận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tiêu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chuẩn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cấp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chỉ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nhận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giải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thưởng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TNXH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99%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209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rgbClr val="FF0000"/>
                          </a:solidFill>
                          <a:effectLst/>
                        </a:rPr>
                        <a:t>Cộng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đồng</a:t>
                      </a:r>
                      <a:endParaRPr lang="da-DK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vệ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môi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trường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33%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Giáo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dục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21%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Phát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triển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hạ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tầng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12%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Dịch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vụ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tế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Phát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triển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thanh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niên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Giảm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nghèo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22%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32%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sản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địa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phương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Sự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kiện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thể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thao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14%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4%</a:t>
                      </a:r>
                      <a:endParaRPr lang="da-DK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68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err="1" smtClean="0"/>
              <a:t>Tóm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tắt</a:t>
            </a:r>
            <a:r>
              <a:rPr lang="en-US" altLang="en-US" dirty="0" smtClean="0"/>
              <a:t> TNXH</a:t>
            </a:r>
            <a:endParaRPr lang="en-IE" altLang="en-US" dirty="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258888" y="1844675"/>
            <a:ext cx="6842125" cy="3505200"/>
          </a:xfrm>
        </p:spPr>
        <p:txBody>
          <a:bodyPr/>
          <a:lstStyle/>
          <a:p>
            <a:r>
              <a:rPr lang="en-US" altLang="en-US" dirty="0" err="1" smtClean="0"/>
              <a:t>Tỷ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lệ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doanh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nghiệp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thực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hiện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trách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nhiệm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bắt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buộc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động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nhìn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cao</a:t>
            </a:r>
            <a:r>
              <a:rPr lang="en-US" altLang="en-US" dirty="0" smtClean="0"/>
              <a:t> </a:t>
            </a:r>
          </a:p>
          <a:p>
            <a:r>
              <a:rPr lang="en-US" altLang="en-US" dirty="0" err="1" smtClean="0"/>
              <a:t>Điều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này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trái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ngược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các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hoạt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động</a:t>
            </a:r>
            <a:r>
              <a:rPr lang="en-US" altLang="en-US" dirty="0" smtClean="0"/>
              <a:t> TNXH </a:t>
            </a:r>
            <a:r>
              <a:rPr lang="en-US" altLang="en-US" dirty="0" err="1" smtClean="0"/>
              <a:t>trên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mức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tuân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thủ</a:t>
            </a:r>
            <a:endParaRPr lang="en-US" altLang="en-US" dirty="0" smtClean="0"/>
          </a:p>
          <a:p>
            <a:r>
              <a:rPr lang="en-US" altLang="en-US" dirty="0" err="1" smtClean="0"/>
              <a:t>Kết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quả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báo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cáo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phân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theo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mô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doanh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nghiệp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hình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thức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sở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hữu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err="1" smtClean="0"/>
              <a:t>Quy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mô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doanh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nghiệp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có</a:t>
            </a:r>
            <a:r>
              <a:rPr lang="en-US" altLang="en-US" dirty="0"/>
              <a:t> </a:t>
            </a:r>
            <a:r>
              <a:rPr lang="en-US" altLang="en-US" dirty="0" err="1" smtClean="0"/>
              <a:t>tương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chặt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tuân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luật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pháp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động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doanh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nghiệp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lớn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thường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tuân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tốt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hơn</a:t>
            </a:r>
            <a:r>
              <a:rPr lang="en-US" altLang="en-US" dirty="0" smtClean="0"/>
              <a:t>)</a:t>
            </a:r>
          </a:p>
          <a:p>
            <a:r>
              <a:rPr lang="en-IE" altLang="en-US" dirty="0" err="1" smtClean="0"/>
              <a:t>Không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có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ảnh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hưởng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quy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mô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trong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các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lĩnh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vực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khác</a:t>
            </a:r>
            <a:r>
              <a:rPr lang="en-IE" altLang="en-US" dirty="0" smtClean="0"/>
              <a:t>, </a:t>
            </a:r>
            <a:r>
              <a:rPr lang="en-IE" altLang="en-US" dirty="0" err="1" smtClean="0"/>
              <a:t>ví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dụ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như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hoạt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động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cộng</a:t>
            </a:r>
            <a:r>
              <a:rPr lang="en-IE" altLang="en-US" dirty="0" smtClean="0"/>
              <a:t> </a:t>
            </a:r>
            <a:r>
              <a:rPr lang="en-IE" altLang="en-US" dirty="0" err="1" smtClean="0"/>
              <a:t>đồng</a:t>
            </a:r>
            <a:endParaRPr lang="en-IE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672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GB" sz="3200" b="0" cap="none" dirty="0" err="1" smtClean="0"/>
              <a:t>Các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nghiên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cứu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sâu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từ</a:t>
            </a:r>
            <a:r>
              <a:rPr lang="en-GB" sz="3200" b="0" cap="none" dirty="0" smtClean="0"/>
              <a:t> TCS</a:t>
            </a:r>
            <a:br>
              <a:rPr lang="en-GB" sz="3200" b="0" cap="none" dirty="0" smtClean="0"/>
            </a:br>
            <a:r>
              <a:rPr lang="en-GB" sz="2400" b="0" cap="none" dirty="0" smtClean="0"/>
              <a:t>(</a:t>
            </a:r>
            <a:r>
              <a:rPr lang="en-GB" sz="2400" b="0" cap="none" dirty="0" err="1" smtClean="0"/>
              <a:t>từ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quan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hệ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tương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quan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đến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quan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hệ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nhân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quả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sử</a:t>
            </a:r>
            <a:r>
              <a:rPr lang="en-GB" sz="2400" b="0" cap="none" dirty="0" smtClean="0"/>
              <a:t> </a:t>
            </a:r>
            <a:r>
              <a:rPr lang="en-GB" sz="2400" b="0" cap="none" dirty="0" err="1" smtClean="0"/>
              <a:t>dụng</a:t>
            </a:r>
            <a:r>
              <a:rPr lang="en-GB" sz="2400" b="0" cap="none" dirty="0" smtClean="0"/>
              <a:t> GSO VES)</a:t>
            </a:r>
            <a:endParaRPr lang="en-GB" sz="3200" b="0" cap="none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29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Giới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thiệu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844675"/>
            <a:ext cx="7704138" cy="4608513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Khủng hoảng tài chính toàn cầu (khủng hoảng lớn) đã thay đổi diện mạo quốc tế về kinh doanh </a:t>
            </a:r>
            <a:endParaRPr lang="en-US" dirty="0" smtClean="0">
              <a:ea typeface="+mn-ea"/>
              <a:cs typeface="+mn-cs"/>
            </a:endParaRP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Tốc độ chuyển đổi kinh tế đã thay đổi nhanh chóng trng các nền kinh tế mới nổi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vi-VN" dirty="0" smtClean="0">
                <a:ea typeface="+mn-ea"/>
                <a:cs typeface="+mn-cs"/>
              </a:rPr>
              <a:t>Các nền kinh tế trong tương lai sẽ đứng </a:t>
            </a:r>
            <a:r>
              <a:rPr lang="en-US" dirty="0" smtClean="0">
                <a:ea typeface="+mn-ea"/>
                <a:cs typeface="+mn-cs"/>
              </a:rPr>
              <a:t>yên </a:t>
            </a:r>
            <a:r>
              <a:rPr lang="vi-VN" dirty="0" smtClean="0">
                <a:ea typeface="+mn-ea"/>
                <a:cs typeface="+mn-cs"/>
              </a:rPr>
              <a:t>hoặc </a:t>
            </a:r>
            <a:r>
              <a:rPr lang="vi-VN" dirty="0" smtClean="0">
                <a:ea typeface="+mn-ea"/>
                <a:cs typeface="+mn-cs"/>
              </a:rPr>
              <a:t>rơi vào </a:t>
            </a:r>
            <a:r>
              <a:rPr lang="en-US" dirty="0" smtClean="0">
                <a:ea typeface="+mn-ea"/>
                <a:cs typeface="+mn-cs"/>
              </a:rPr>
              <a:t>c</a:t>
            </a:r>
            <a:r>
              <a:rPr lang="vi-VN" dirty="0" smtClean="0">
                <a:ea typeface="+mn-ea"/>
                <a:cs typeface="+mn-cs"/>
              </a:rPr>
              <a:t>ạnh </a:t>
            </a:r>
            <a:r>
              <a:rPr lang="vi-VN" dirty="0" smtClean="0">
                <a:ea typeface="+mn-ea"/>
                <a:cs typeface="+mn-cs"/>
              </a:rPr>
              <a:t>tranh trong thị trường toàn cầu </a:t>
            </a:r>
            <a:endParaRPr lang="en-US" dirty="0" smtClean="0">
              <a:ea typeface="+mn-ea"/>
              <a:cs typeface="+mn-cs"/>
            </a:endParaRPr>
          </a:p>
          <a:p>
            <a:pPr lvl="1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Cạnh tranh là yếu tố quan trọng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defRPr/>
            </a:pPr>
            <a:r>
              <a:rPr lang="vi-VN" dirty="0" smtClean="0">
                <a:ea typeface="+mn-ea"/>
                <a:cs typeface="+mn-cs"/>
              </a:rPr>
              <a:t>Tuy nhiên, nền kinh tế sẽ ngày càng được </a:t>
            </a:r>
            <a:r>
              <a:rPr lang="en-US" dirty="0" smtClean="0">
                <a:ea typeface="+mn-ea"/>
                <a:cs typeface="+mn-cs"/>
              </a:rPr>
              <a:t>chú ý </a:t>
            </a:r>
            <a:r>
              <a:rPr lang="vi-VN" dirty="0" smtClean="0">
                <a:ea typeface="+mn-ea"/>
                <a:cs typeface="+mn-cs"/>
              </a:rPr>
              <a:t>bởi khả năng của </a:t>
            </a:r>
            <a:r>
              <a:rPr lang="en-US" dirty="0" smtClean="0">
                <a:ea typeface="+mn-ea"/>
                <a:cs typeface="+mn-cs"/>
              </a:rPr>
              <a:t>chúng</a:t>
            </a:r>
            <a:r>
              <a:rPr lang="vi-VN" dirty="0" smtClean="0">
                <a:ea typeface="+mn-ea"/>
                <a:cs typeface="+mn-cs"/>
              </a:rPr>
              <a:t> để tạo ra các sản phẩm </a:t>
            </a:r>
            <a:r>
              <a:rPr lang="en-US" dirty="0" smtClean="0">
                <a:ea typeface="+mn-ea"/>
                <a:cs typeface="+mn-cs"/>
              </a:rPr>
              <a:t>mới có </a:t>
            </a:r>
            <a:r>
              <a:rPr lang="vi-VN" dirty="0" smtClean="0">
                <a:ea typeface="+mn-ea"/>
                <a:cs typeface="+mn-cs"/>
              </a:rPr>
              <a:t>giá trị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defRPr/>
            </a:pPr>
            <a:r>
              <a:rPr lang="vi-VN" dirty="0" smtClean="0">
                <a:ea typeface="+mn-ea"/>
                <a:cs typeface="+mn-cs"/>
              </a:rPr>
              <a:t>Một yếu tố quyết định </a:t>
            </a:r>
            <a:r>
              <a:rPr lang="en-US" dirty="0" smtClean="0">
                <a:ea typeface="+mn-ea"/>
                <a:cs typeface="+mn-cs"/>
              </a:rPr>
              <a:t>quan trọng </a:t>
            </a:r>
            <a:r>
              <a:rPr lang="vi-VN" dirty="0" smtClean="0">
                <a:ea typeface="+mn-ea"/>
                <a:cs typeface="+mn-cs"/>
              </a:rPr>
              <a:t>sẽ áp dụng công nghệ và đổi mới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54587E-6A6F-4501-85F1-BC2783ACA2B2}" type="slidenum">
              <a:rPr lang="da-DK" altLang="en-US" smtClean="0"/>
              <a:pPr/>
              <a:t>3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GB" sz="3200" b="0" cap="none" dirty="0" err="1" smtClean="0"/>
              <a:t>Chuyển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giao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công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nghệ</a:t>
            </a:r>
            <a:endParaRPr lang="en-GB" sz="3200" b="0" cap="none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30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Chuyển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giao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endParaRPr lang="en-GB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181100" y="1943100"/>
            <a:ext cx="7207324" cy="3505200"/>
          </a:xfrm>
        </p:spPr>
        <p:txBody>
          <a:bodyPr/>
          <a:lstStyle/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Doanh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nghiệp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dụng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tư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bản</a:t>
            </a:r>
            <a:r>
              <a:rPr lang="en-GB" altLang="en-US" dirty="0" smtClean="0"/>
              <a:t> (</a:t>
            </a:r>
            <a:r>
              <a:rPr lang="en-GB" altLang="en-US" dirty="0" err="1" smtClean="0"/>
              <a:t>máy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móc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tài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chính</a:t>
            </a:r>
            <a:r>
              <a:rPr lang="en-GB" altLang="en-US" dirty="0" smtClean="0"/>
              <a:t>) </a:t>
            </a:r>
            <a:r>
              <a:rPr lang="en-GB" altLang="en-US" dirty="0" err="1" smtClean="0"/>
              <a:t>và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lao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động</a:t>
            </a:r>
            <a:r>
              <a:rPr lang="en-GB" altLang="en-US" dirty="0" smtClean="0"/>
              <a:t>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Họ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cũng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cần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r>
              <a:rPr lang="en-GB" altLang="en-US" dirty="0" smtClean="0"/>
              <a:t>: </a:t>
            </a:r>
            <a:r>
              <a:rPr lang="en-GB" altLang="en-US" dirty="0" err="1" smtClean="0"/>
              <a:t>chất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lượng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của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máy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móc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tổ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chức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giữa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máy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móc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lao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động</a:t>
            </a:r>
            <a:r>
              <a:rPr lang="en-GB" altLang="en-US" dirty="0" smtClean="0"/>
              <a:t>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Đối</a:t>
            </a:r>
            <a:r>
              <a:rPr lang="en-GB" altLang="en-US" dirty="0"/>
              <a:t> </a:t>
            </a:r>
            <a:r>
              <a:rPr lang="en-GB" altLang="en-US" dirty="0" err="1" smtClean="0"/>
              <a:t>với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các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nền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kinh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tế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mới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nổi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như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Việt</a:t>
            </a:r>
            <a:r>
              <a:rPr lang="en-GB" altLang="en-US" dirty="0" smtClean="0"/>
              <a:t> Nam, </a:t>
            </a:r>
            <a:r>
              <a:rPr lang="en-GB" altLang="en-US" dirty="0" err="1" smtClean="0"/>
              <a:t>chuyển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giao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chìa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khóa</a:t>
            </a:r>
            <a:r>
              <a:rPr lang="en-GB" altLang="en-US" dirty="0" smtClean="0"/>
              <a:t> </a:t>
            </a:r>
          </a:p>
          <a:p>
            <a:pPr marL="113157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err="1" smtClean="0"/>
              <a:t>Việt</a:t>
            </a:r>
            <a:r>
              <a:rPr lang="en-GB" altLang="en-US" sz="1600" dirty="0" smtClean="0"/>
              <a:t> Nam </a:t>
            </a:r>
            <a:r>
              <a:rPr lang="en-GB" altLang="en-US" sz="1600" dirty="0" err="1" smtClean="0"/>
              <a:t>đang</a:t>
            </a:r>
            <a:r>
              <a:rPr lang="en-GB" altLang="en-US" sz="1600" dirty="0" smtClean="0"/>
              <a:t> ở </a:t>
            </a:r>
            <a:r>
              <a:rPr lang="en-GB" altLang="en-US" sz="1600" dirty="0" err="1" smtClean="0"/>
              <a:t>dưới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đường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giới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hạn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công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nghệ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nhưng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có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thể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bắt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kịp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bằng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cách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học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hỏi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từ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những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nước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khác</a:t>
            </a:r>
            <a:r>
              <a:rPr lang="en-GB" altLang="en-US" sz="1600" dirty="0" smtClean="0"/>
              <a:t> 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Nghiên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cứu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về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chuyển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giao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đặc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điểm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cốt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lõi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của</a:t>
            </a:r>
            <a:r>
              <a:rPr lang="en-GB" altLang="en-US" dirty="0" smtClean="0"/>
              <a:t> TCS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Sự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tương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tác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giữa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chuyển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giao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r>
              <a:rPr lang="en-GB" altLang="en-US" dirty="0" smtClean="0"/>
              <a:t>, FDI, </a:t>
            </a:r>
            <a:r>
              <a:rPr lang="en-GB" altLang="en-US" dirty="0" err="1" smtClean="0"/>
              <a:t>thương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mại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đổi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mới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đặc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biệt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quan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trọng</a:t>
            </a:r>
            <a:endParaRPr lang="en-GB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04C8A4-28A8-4804-A0F5-660153994B25}" type="slidenum">
              <a:rPr lang="da-DK" altLang="en-US" smtClean="0"/>
              <a:pPr/>
              <a:t>31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5753100" cy="638175"/>
          </a:xfrm>
        </p:spPr>
        <p:txBody>
          <a:bodyPr anchor="ctr"/>
          <a:lstStyle/>
          <a:p>
            <a:r>
              <a:rPr lang="en-US" altLang="en-US" dirty="0" err="1" smtClean="0"/>
              <a:t>Bằng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chứng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cụ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thể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tỏa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từ</a:t>
            </a:r>
            <a:r>
              <a:rPr lang="en-US" altLang="en-US" dirty="0" smtClean="0"/>
              <a:t> FDI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9AB3C3-304E-4526-8F92-0156BD1A7238}" type="slidenum">
              <a:rPr lang="da-DK" altLang="en-US" smtClean="0"/>
              <a:pPr/>
              <a:t>32</a:t>
            </a:fld>
            <a:endParaRPr lang="da-DK" altLang="en-US" smtClean="0"/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5795963" y="2276475"/>
            <a:ext cx="273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871538" y="1916113"/>
            <a:ext cx="7661275" cy="367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31520" indent="-274320" eaLnBrk="0" hangingPunct="0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GB" sz="1800" dirty="0" err="1" smtClean="0"/>
              <a:t>Bằng</a:t>
            </a:r>
            <a:r>
              <a:rPr lang="en-GB" sz="1800" dirty="0" smtClean="0"/>
              <a:t> </a:t>
            </a:r>
            <a:r>
              <a:rPr lang="en-GB" sz="1800" dirty="0" err="1" smtClean="0"/>
              <a:t>chứng</a:t>
            </a:r>
            <a:r>
              <a:rPr lang="en-GB" sz="1800" dirty="0" smtClean="0"/>
              <a:t> </a:t>
            </a:r>
            <a:r>
              <a:rPr lang="en-GB" sz="1800" dirty="0" err="1" smtClean="0"/>
              <a:t>cho</a:t>
            </a:r>
            <a:r>
              <a:rPr lang="en-GB" sz="1800" dirty="0" smtClean="0"/>
              <a:t> </a:t>
            </a:r>
            <a:r>
              <a:rPr lang="en-GB" sz="1800" dirty="0" err="1" smtClean="0"/>
              <a:t>thấy</a:t>
            </a:r>
            <a:r>
              <a:rPr lang="en-GB" sz="1800" dirty="0"/>
              <a:t> </a:t>
            </a:r>
            <a:r>
              <a:rPr lang="en-GB" sz="1800" dirty="0" err="1" smtClean="0"/>
              <a:t>việc</a:t>
            </a:r>
            <a:r>
              <a:rPr lang="en-GB" sz="1800" dirty="0" smtClean="0"/>
              <a:t> </a:t>
            </a:r>
            <a:r>
              <a:rPr lang="en-GB" sz="1800" dirty="0" err="1" smtClean="0"/>
              <a:t>tăng</a:t>
            </a:r>
            <a:r>
              <a:rPr lang="en-GB" sz="1800" dirty="0" smtClean="0"/>
              <a:t> </a:t>
            </a:r>
            <a:r>
              <a:rPr lang="en-GB" sz="1800" dirty="0" err="1" smtClean="0"/>
              <a:t>năng</a:t>
            </a:r>
            <a:r>
              <a:rPr lang="en-GB" sz="1800" dirty="0" smtClean="0"/>
              <a:t> </a:t>
            </a:r>
            <a:r>
              <a:rPr lang="en-GB" sz="1800" dirty="0" err="1" smtClean="0"/>
              <a:t>suất</a:t>
            </a:r>
            <a:r>
              <a:rPr lang="en-GB" sz="1800" dirty="0" smtClean="0"/>
              <a:t> </a:t>
            </a:r>
            <a:r>
              <a:rPr lang="en-GB" sz="1800" dirty="0" err="1" smtClean="0"/>
              <a:t>từ</a:t>
            </a:r>
            <a:r>
              <a:rPr lang="en-GB" sz="1800" dirty="0" smtClean="0"/>
              <a:t> </a:t>
            </a:r>
            <a:r>
              <a:rPr lang="en-GB" sz="1800" dirty="0" err="1" smtClean="0"/>
              <a:t>doanh</a:t>
            </a:r>
            <a:r>
              <a:rPr lang="en-GB" sz="1800" dirty="0" smtClean="0"/>
              <a:t> </a:t>
            </a:r>
            <a:r>
              <a:rPr lang="en-GB" sz="1800" dirty="0" err="1" smtClean="0"/>
              <a:t>nghiệp</a:t>
            </a:r>
            <a:r>
              <a:rPr lang="en-GB" sz="1800" dirty="0" smtClean="0"/>
              <a:t> FDI </a:t>
            </a:r>
            <a:r>
              <a:rPr lang="en-GB" sz="1800" dirty="0" err="1" smtClean="0"/>
              <a:t>không</a:t>
            </a:r>
            <a:r>
              <a:rPr lang="en-GB" sz="1800" dirty="0" smtClean="0"/>
              <a:t> </a:t>
            </a:r>
            <a:r>
              <a:rPr lang="en-GB" sz="1800" dirty="0" err="1" smtClean="0"/>
              <a:t>thông</a:t>
            </a:r>
            <a:r>
              <a:rPr lang="en-GB" sz="1800" dirty="0" smtClean="0"/>
              <a:t> qua </a:t>
            </a:r>
            <a:r>
              <a:rPr lang="en-GB" sz="1800" dirty="0" err="1" smtClean="0"/>
              <a:t>liên</a:t>
            </a:r>
            <a:r>
              <a:rPr lang="en-GB" sz="1800" dirty="0" smtClean="0"/>
              <a:t> </a:t>
            </a:r>
            <a:r>
              <a:rPr lang="en-GB" sz="1800" dirty="0" err="1" smtClean="0"/>
              <a:t>kết</a:t>
            </a:r>
            <a:r>
              <a:rPr lang="en-GB" sz="1800" dirty="0" smtClean="0"/>
              <a:t> </a:t>
            </a:r>
            <a:r>
              <a:rPr lang="en-GB" sz="1800" dirty="0" err="1" smtClean="0"/>
              <a:t>trực</a:t>
            </a:r>
            <a:r>
              <a:rPr lang="en-GB" sz="1800" dirty="0" smtClean="0"/>
              <a:t> </a:t>
            </a:r>
            <a:r>
              <a:rPr lang="en-GB" sz="1800" dirty="0" err="1" smtClean="0"/>
              <a:t>tiếp</a:t>
            </a:r>
            <a:r>
              <a:rPr lang="en-GB" sz="1800" dirty="0" smtClean="0"/>
              <a:t> </a:t>
            </a:r>
            <a:r>
              <a:rPr lang="en-GB" sz="1800" dirty="0" err="1" smtClean="0"/>
              <a:t>giữa</a:t>
            </a:r>
            <a:r>
              <a:rPr lang="en-GB" sz="1800" dirty="0" smtClean="0"/>
              <a:t> </a:t>
            </a:r>
            <a:r>
              <a:rPr lang="en-GB" sz="1800" dirty="0" err="1" smtClean="0"/>
              <a:t>doanh</a:t>
            </a:r>
            <a:r>
              <a:rPr lang="en-GB" sz="1800" dirty="0" smtClean="0"/>
              <a:t> </a:t>
            </a:r>
            <a:r>
              <a:rPr lang="en-GB" sz="1800" dirty="0" err="1" smtClean="0"/>
              <a:t>nghiệp</a:t>
            </a:r>
            <a:r>
              <a:rPr lang="en-GB" sz="1800" dirty="0" smtClean="0"/>
              <a:t> </a:t>
            </a:r>
            <a:r>
              <a:rPr lang="en-GB" sz="1800" dirty="0" err="1" smtClean="0"/>
              <a:t>trong</a:t>
            </a:r>
            <a:r>
              <a:rPr lang="en-GB" sz="1800" dirty="0" smtClean="0"/>
              <a:t> </a:t>
            </a:r>
            <a:r>
              <a:rPr lang="en-GB" sz="1800" dirty="0" err="1" smtClean="0"/>
              <a:t>nước</a:t>
            </a:r>
            <a:r>
              <a:rPr lang="en-GB" sz="1800" dirty="0" smtClean="0"/>
              <a:t> </a:t>
            </a:r>
            <a:r>
              <a:rPr lang="en-GB" sz="1800" dirty="0" err="1" smtClean="0"/>
              <a:t>và</a:t>
            </a:r>
            <a:r>
              <a:rPr lang="en-GB" sz="1800" dirty="0" smtClean="0"/>
              <a:t> DN FDI </a:t>
            </a:r>
          </a:p>
          <a:p>
            <a:pPr marL="731520" indent="-274320" eaLnBrk="0" hangingPunct="0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GB" sz="1800" dirty="0" err="1" smtClean="0">
                <a:latin typeface="+mn-lt"/>
              </a:rPr>
              <a:t>Bằng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chứng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cho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thấy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có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tác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động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lan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tỏa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tích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cực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từ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các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nhà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cung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cấp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đầu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vào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nước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ngoài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nhưng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không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phải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từ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liên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kết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trực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tiếp</a:t>
            </a:r>
            <a:r>
              <a:rPr lang="en-GB" sz="1800" dirty="0" smtClean="0">
                <a:latin typeface="+mn-lt"/>
              </a:rPr>
              <a:t> hay </a:t>
            </a:r>
            <a:r>
              <a:rPr lang="en-GB" sz="1800" dirty="0" err="1" smtClean="0">
                <a:latin typeface="+mn-lt"/>
              </a:rPr>
              <a:t>hợp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động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chuyển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giao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công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nghệ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mà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từ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các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kênh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năng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suất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khác</a:t>
            </a:r>
            <a:r>
              <a:rPr lang="en-GB" sz="1800" dirty="0" smtClean="0">
                <a:latin typeface="+mn-lt"/>
              </a:rPr>
              <a:t> </a:t>
            </a:r>
          </a:p>
          <a:p>
            <a:pPr marL="731520" indent="-274320" eaLnBrk="0" hangingPunct="0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GB" sz="1800" dirty="0" err="1" smtClean="0">
                <a:latin typeface="+mn-lt"/>
              </a:rPr>
              <a:t>Liên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kết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trực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tiếp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với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các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khách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hàng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là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doanh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nghiệp</a:t>
            </a:r>
            <a:r>
              <a:rPr lang="en-GB" sz="1800" dirty="0" smtClean="0">
                <a:latin typeface="+mn-lt"/>
              </a:rPr>
              <a:t> FDI </a:t>
            </a:r>
            <a:r>
              <a:rPr lang="en-GB" sz="1800" dirty="0" err="1" smtClean="0">
                <a:latin typeface="+mn-lt"/>
              </a:rPr>
              <a:t>tạo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ra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tác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động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tiêu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cực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với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năng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suất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của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một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số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doanh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nghiệp</a:t>
            </a:r>
            <a:r>
              <a:rPr lang="en-GB" sz="1800" dirty="0" smtClean="0">
                <a:latin typeface="+mn-lt"/>
              </a:rPr>
              <a:t>, </a:t>
            </a:r>
            <a:r>
              <a:rPr lang="en-GB" sz="1800" dirty="0" err="1" smtClean="0">
                <a:latin typeface="+mn-lt"/>
              </a:rPr>
              <a:t>nhưng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các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doanh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nghiệp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thích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ứng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bằng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cách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đầu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tư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hoặc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điều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chỉnh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đầu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vào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lao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động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có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thể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thu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được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lợi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ích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từ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mối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quan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hệ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này</a:t>
            </a:r>
            <a:endParaRPr lang="en-GB" sz="1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GB" sz="3200" b="0" cap="none" dirty="0" err="1" smtClean="0"/>
              <a:t>Học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hỏi</a:t>
            </a:r>
            <a:r>
              <a:rPr lang="en-GB" sz="3200" b="0" cap="none" dirty="0" smtClean="0"/>
              <a:t> qua </a:t>
            </a:r>
            <a:r>
              <a:rPr lang="en-GB" sz="3200" b="0" cap="none" dirty="0" err="1" smtClean="0"/>
              <a:t>xuất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khẩu</a:t>
            </a:r>
            <a:endParaRPr lang="en-GB" sz="3200" b="0" cap="none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33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Học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hỏi</a:t>
            </a:r>
            <a:r>
              <a:rPr lang="en-GB" altLang="en-US" dirty="0" smtClean="0"/>
              <a:t> qua </a:t>
            </a:r>
            <a:r>
              <a:rPr lang="en-GB" altLang="en-US" dirty="0" err="1" smtClean="0"/>
              <a:t>xuất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khẩu</a:t>
            </a:r>
            <a:endParaRPr lang="en-GB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181100" y="1943100"/>
            <a:ext cx="7207324" cy="3505200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TCS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,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CIEM,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tôi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suất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do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cố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TCS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khám</a:t>
            </a:r>
            <a:r>
              <a:rPr lang="en-US" dirty="0" smtClean="0"/>
              <a:t> </a:t>
            </a:r>
            <a:r>
              <a:rPr lang="en-US" dirty="0" err="1" smtClean="0"/>
              <a:t>phá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r>
              <a:rPr lang="en-US" dirty="0" smtClean="0"/>
              <a:t> </a:t>
            </a:r>
            <a:r>
              <a:rPr lang="en-US" dirty="0" err="1" smtClean="0"/>
              <a:t>đẩy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suất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endParaRPr lang="en-US" sz="1600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04C8A4-28A8-4804-A0F5-660153994B25}" type="slidenum">
              <a:rPr lang="da-DK" altLang="en-US" smtClean="0"/>
              <a:pPr/>
              <a:t>34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qua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endParaRPr lang="en-I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1100" y="1916832"/>
            <a:ext cx="7207324" cy="3531468"/>
          </a:xfrm>
          <a:prstGeom prst="rect">
            <a:avLst/>
          </a:prstGeom>
        </p:spPr>
        <p:txBody>
          <a:bodyPr/>
          <a:lstStyle/>
          <a:p>
            <a:pPr marL="731520" marR="0" lvl="1" indent="-27432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Hỗ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trợ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các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doanh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nghiệp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Việt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Nam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tham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gia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thị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trường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xuất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khẩu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sẽ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giúp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nâng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cao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năng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suất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của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khu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vực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sản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xuất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trong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nước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31520" marR="0" lvl="1" indent="-27432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kern="0" dirty="0" err="1" smtClean="0">
                <a:latin typeface="+mn-lt"/>
              </a:rPr>
              <a:t>Các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doanh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nghiệp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nhỏ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và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vừa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trong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nước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ít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có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khả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năng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xuất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khẩu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hơn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các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doanh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nghiệp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lớn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và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doanh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nghiệp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nước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ngoài</a:t>
            </a:r>
            <a:endParaRPr lang="en-US" sz="1800" kern="0" dirty="0">
              <a:latin typeface="+mn-lt"/>
            </a:endParaRPr>
          </a:p>
          <a:p>
            <a:pPr marL="731520" lvl="1" indent="-274320" eaLnBrk="0" hangingPunct="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1800" kern="0" dirty="0" err="1" smtClean="0">
                <a:latin typeface="+mn-lt"/>
              </a:rPr>
              <a:t>Điều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tra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những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trở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ngại</a:t>
            </a:r>
            <a:r>
              <a:rPr lang="en-US" sz="1800" kern="0" dirty="0"/>
              <a:t> </a:t>
            </a:r>
            <a:r>
              <a:rPr lang="en-US" sz="1800" kern="0" dirty="0" err="1"/>
              <a:t>các</a:t>
            </a:r>
            <a:r>
              <a:rPr lang="en-US" sz="1800" kern="0" dirty="0"/>
              <a:t> </a:t>
            </a:r>
            <a:r>
              <a:rPr lang="en-US" sz="1800" kern="0" dirty="0" err="1"/>
              <a:t>doanh</a:t>
            </a:r>
            <a:r>
              <a:rPr lang="en-US" sz="1800" kern="0" dirty="0"/>
              <a:t> </a:t>
            </a:r>
            <a:r>
              <a:rPr lang="en-US" sz="1800" kern="0" dirty="0" err="1"/>
              <a:t>nghiệp</a:t>
            </a:r>
            <a:r>
              <a:rPr lang="en-US" sz="1800" kern="0" dirty="0"/>
              <a:t> </a:t>
            </a:r>
            <a:r>
              <a:rPr lang="en-US" sz="1800" kern="0" dirty="0" err="1"/>
              <a:t>gặp</a:t>
            </a:r>
            <a:r>
              <a:rPr lang="en-US" sz="1800" kern="0" dirty="0"/>
              <a:t> </a:t>
            </a:r>
            <a:r>
              <a:rPr lang="en-US" sz="1800" kern="0" dirty="0" err="1"/>
              <a:t>phải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để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tham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gia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vào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thị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trường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xuất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khẩu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cần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những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nghiên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cứu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trong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tương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lai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731520" marR="0" lvl="1" indent="-27432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kern="0" noProof="0" dirty="0" err="1" smtClean="0">
                <a:latin typeface="+mn-lt"/>
              </a:rPr>
              <a:t>Với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những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doanh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nghiệp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đã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thành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công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trong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việc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tham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gia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thị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trường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xuất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khẩu</a:t>
            </a:r>
            <a:r>
              <a:rPr lang="en-US" sz="1800" kern="0" noProof="0" dirty="0" smtClean="0">
                <a:latin typeface="+mn-lt"/>
              </a:rPr>
              <a:t>, </a:t>
            </a:r>
            <a:r>
              <a:rPr lang="en-US" sz="1800" kern="0" noProof="0" dirty="0" err="1" smtClean="0">
                <a:latin typeface="+mn-lt"/>
              </a:rPr>
              <a:t>hỗ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trợ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về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năng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lực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đổi</a:t>
            </a:r>
            <a:r>
              <a:rPr lang="en-US" sz="1800" kern="0" noProof="0" dirty="0" smtClean="0">
                <a:latin typeface="+mn-lt"/>
              </a:rPr>
              <a:t> </a:t>
            </a:r>
            <a:r>
              <a:rPr lang="en-US" sz="1800" kern="0" noProof="0" dirty="0" err="1" smtClean="0">
                <a:latin typeface="+mn-lt"/>
              </a:rPr>
              <a:t>mới</a:t>
            </a:r>
            <a:r>
              <a:rPr lang="en-US" sz="1800" kern="0" dirty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có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thể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giúp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nâng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cao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năng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 err="1" smtClean="0">
                <a:latin typeface="+mn-lt"/>
              </a:rPr>
              <a:t>suất</a:t>
            </a:r>
            <a:endParaRPr lang="en-US" sz="1800" kern="0" noProof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US" sz="3200" b="0" dirty="0" err="1" smtClean="0"/>
              <a:t>Sự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chuyển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giao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các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hành</a:t>
            </a:r>
            <a:r>
              <a:rPr lang="en-US" sz="3200" b="0" dirty="0" smtClean="0"/>
              <a:t> vi </a:t>
            </a:r>
            <a:r>
              <a:rPr lang="en-US" sz="3200" b="0" dirty="0" err="1" smtClean="0"/>
              <a:t>trách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nhiệm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xã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hội</a:t>
            </a:r>
            <a:endParaRPr lang="en-GB" sz="3200" b="0" cap="none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36</a:t>
            </a:fld>
            <a:endParaRPr lang="da-DK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6887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Tác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động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tỏa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của</a:t>
            </a:r>
            <a:r>
              <a:rPr lang="en-GB" altLang="en-US" dirty="0" smtClean="0"/>
              <a:t> TNXH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550224" cy="3695700"/>
          </a:xfrm>
        </p:spPr>
        <p:txBody>
          <a:bodyPr/>
          <a:lstStyle/>
          <a:p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hưởng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gián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vi </a:t>
            </a:r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Các</a:t>
            </a:r>
            <a:r>
              <a:rPr lang="en-US" dirty="0" smtClean="0"/>
              <a:t> DN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do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đức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mong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họ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,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marketing </a:t>
            </a:r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TNXH </a:t>
            </a:r>
            <a:r>
              <a:rPr lang="en-US" dirty="0" err="1" smtClean="0"/>
              <a:t>của</a:t>
            </a:r>
            <a:r>
              <a:rPr lang="en-US" dirty="0" smtClean="0"/>
              <a:t> DN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DN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xúc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endParaRPr lang="en-US" sz="16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04C8A4-28A8-4804-A0F5-660153994B25}" type="slidenum">
              <a:rPr lang="da-DK" altLang="en-US" smtClean="0"/>
              <a:pPr/>
              <a:t>37</a:t>
            </a:fld>
            <a:endParaRPr lang="da-DK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232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TNXH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84B10C-321D-4ACF-9A6E-24B59D7F95B6}" type="slidenum">
              <a:rPr lang="da-DK" smtClean="0"/>
              <a:pPr>
                <a:defRPr/>
              </a:pPr>
              <a:t>38</a:t>
            </a:fld>
            <a:endParaRPr lang="da-DK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985764"/>
            <a:ext cx="7626424" cy="3531468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Có</a:t>
            </a:r>
            <a:r>
              <a:rPr lang="en-US" sz="1600" dirty="0" smtClean="0"/>
              <a:t> </a:t>
            </a:r>
            <a:r>
              <a:rPr lang="en-US" sz="1600" dirty="0" err="1" smtClean="0"/>
              <a:t>mối</a:t>
            </a:r>
            <a:r>
              <a:rPr lang="en-US" sz="1600" dirty="0" smtClean="0"/>
              <a:t> </a:t>
            </a:r>
            <a:r>
              <a:rPr lang="en-US" sz="1600" dirty="0" err="1" smtClean="0"/>
              <a:t>quan</a:t>
            </a:r>
            <a:r>
              <a:rPr lang="en-US" sz="1600" dirty="0" smtClean="0"/>
              <a:t> </a:t>
            </a:r>
            <a:r>
              <a:rPr lang="en-US" sz="1600" dirty="0" err="1" smtClean="0"/>
              <a:t>hệ</a:t>
            </a:r>
            <a:r>
              <a:rPr lang="en-US" sz="1600" dirty="0" smtClean="0"/>
              <a:t> </a:t>
            </a:r>
            <a:r>
              <a:rPr lang="en-US" sz="1600" dirty="0" err="1" smtClean="0"/>
              <a:t>chặt</a:t>
            </a:r>
            <a:r>
              <a:rPr lang="en-US" sz="1600" dirty="0" smtClean="0"/>
              <a:t> </a:t>
            </a:r>
            <a:r>
              <a:rPr lang="en-US" sz="1600" dirty="0" err="1" smtClean="0"/>
              <a:t>chẽ</a:t>
            </a:r>
            <a:r>
              <a:rPr lang="en-US" sz="1600" dirty="0" smtClean="0"/>
              <a:t> </a:t>
            </a:r>
            <a:r>
              <a:rPr lang="en-US" sz="1600" dirty="0" err="1" smtClean="0"/>
              <a:t>giữa</a:t>
            </a:r>
            <a:r>
              <a:rPr lang="en-US" sz="1600" dirty="0" smtClean="0"/>
              <a:t> </a:t>
            </a:r>
            <a:r>
              <a:rPr lang="en-US" sz="1600" dirty="0" err="1" smtClean="0"/>
              <a:t>hoạt</a:t>
            </a:r>
            <a:r>
              <a:rPr lang="en-US" sz="1600" dirty="0" smtClean="0"/>
              <a:t> </a:t>
            </a:r>
            <a:r>
              <a:rPr lang="en-US" sz="1600" dirty="0" err="1" smtClean="0"/>
              <a:t>động</a:t>
            </a:r>
            <a:r>
              <a:rPr lang="en-US" sz="1600" dirty="0" smtClean="0"/>
              <a:t> TNXH </a:t>
            </a:r>
            <a:r>
              <a:rPr lang="en-US" sz="1600" dirty="0" err="1" smtClean="0"/>
              <a:t>với</a:t>
            </a:r>
            <a:r>
              <a:rPr lang="en-US" sz="1600" dirty="0" smtClean="0"/>
              <a:t> </a:t>
            </a:r>
            <a:r>
              <a:rPr lang="en-US" sz="1600" dirty="0" err="1" smtClean="0"/>
              <a:t>liên</a:t>
            </a:r>
            <a:r>
              <a:rPr lang="en-US" sz="1600" dirty="0" smtClean="0"/>
              <a:t> </a:t>
            </a:r>
            <a:r>
              <a:rPr lang="en-US" sz="1600" dirty="0" err="1" smtClean="0"/>
              <a:t>kết</a:t>
            </a:r>
            <a:r>
              <a:rPr lang="en-US" sz="1600" dirty="0" smtClean="0"/>
              <a:t> </a:t>
            </a:r>
            <a:r>
              <a:rPr lang="en-US" sz="1600" dirty="0" err="1" smtClean="0"/>
              <a:t>trực</a:t>
            </a:r>
            <a:r>
              <a:rPr lang="en-US" sz="1600" dirty="0" smtClean="0"/>
              <a:t> </a:t>
            </a:r>
            <a:r>
              <a:rPr lang="en-US" sz="1600" dirty="0" err="1" smtClean="0"/>
              <a:t>tiếp</a:t>
            </a:r>
            <a:r>
              <a:rPr lang="en-US" sz="1600" dirty="0" smtClean="0"/>
              <a:t> </a:t>
            </a:r>
            <a:r>
              <a:rPr lang="en-US" sz="1600" dirty="0" err="1" smtClean="0"/>
              <a:t>trong</a:t>
            </a:r>
            <a:r>
              <a:rPr lang="en-US" sz="1600" dirty="0" smtClean="0"/>
              <a:t> </a:t>
            </a:r>
            <a:r>
              <a:rPr lang="en-US" sz="1600" dirty="0" err="1" smtClean="0"/>
              <a:t>chuỗi</a:t>
            </a:r>
            <a:r>
              <a:rPr lang="en-US" sz="1600" dirty="0" smtClean="0"/>
              <a:t> </a:t>
            </a:r>
            <a:r>
              <a:rPr lang="en-US" sz="1600" dirty="0" err="1" smtClean="0"/>
              <a:t>cung</a:t>
            </a:r>
            <a:r>
              <a:rPr lang="en-US" sz="1600" dirty="0" smtClean="0"/>
              <a:t> </a:t>
            </a:r>
            <a:r>
              <a:rPr lang="en-US" sz="1600" dirty="0" err="1" smtClean="0"/>
              <a:t>ứng</a:t>
            </a:r>
            <a:r>
              <a:rPr lang="en-US" sz="1600" dirty="0" smtClean="0"/>
              <a:t> </a:t>
            </a:r>
            <a:r>
              <a:rPr lang="en-US" sz="1600" dirty="0" err="1" smtClean="0"/>
              <a:t>quốc</a:t>
            </a:r>
            <a:r>
              <a:rPr lang="en-US" sz="1600" dirty="0" smtClean="0"/>
              <a:t> </a:t>
            </a:r>
            <a:r>
              <a:rPr lang="en-US" sz="1600" dirty="0" err="1" smtClean="0"/>
              <a:t>tế</a:t>
            </a:r>
            <a:r>
              <a:rPr lang="en-US" sz="1600" dirty="0" smtClean="0"/>
              <a:t> </a:t>
            </a:r>
            <a:r>
              <a:rPr lang="en-US" sz="1600" dirty="0" err="1" smtClean="0"/>
              <a:t>và</a:t>
            </a:r>
            <a:r>
              <a:rPr lang="en-US" sz="1600" dirty="0" smtClean="0"/>
              <a:t> </a:t>
            </a:r>
            <a:r>
              <a:rPr lang="en-US" sz="1600" dirty="0" err="1" smtClean="0"/>
              <a:t>với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doanh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FDI ở </a:t>
            </a:r>
            <a:r>
              <a:rPr lang="en-US" sz="1600" dirty="0" err="1" smtClean="0"/>
              <a:t>Việt</a:t>
            </a:r>
            <a:r>
              <a:rPr lang="en-US" sz="1600" dirty="0" smtClean="0"/>
              <a:t> Nam.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doanh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tham</a:t>
            </a:r>
            <a:r>
              <a:rPr lang="en-US" sz="1600" dirty="0" smtClean="0"/>
              <a:t> </a:t>
            </a:r>
            <a:r>
              <a:rPr lang="en-US" sz="1600" dirty="0" err="1" smtClean="0"/>
              <a:t>gia</a:t>
            </a:r>
            <a:r>
              <a:rPr lang="en-US" sz="1600" dirty="0" smtClean="0"/>
              <a:t> </a:t>
            </a:r>
            <a:r>
              <a:rPr lang="en-US" sz="1600" dirty="0" err="1" smtClean="0"/>
              <a:t>vào</a:t>
            </a:r>
            <a:r>
              <a:rPr lang="en-US" sz="1600" dirty="0" smtClean="0"/>
              <a:t> </a:t>
            </a:r>
            <a:r>
              <a:rPr lang="en-US" sz="1600" dirty="0" err="1" smtClean="0"/>
              <a:t>thị</a:t>
            </a:r>
            <a:r>
              <a:rPr lang="en-US" sz="1600" dirty="0" smtClean="0"/>
              <a:t> </a:t>
            </a:r>
            <a:r>
              <a:rPr lang="en-US" sz="1600" dirty="0" err="1" smtClean="0"/>
              <a:t>trường</a:t>
            </a:r>
            <a:r>
              <a:rPr lang="en-US" sz="1600" dirty="0" smtClean="0"/>
              <a:t> </a:t>
            </a:r>
            <a:r>
              <a:rPr lang="en-US" sz="1600" dirty="0" err="1" smtClean="0"/>
              <a:t>quốc</a:t>
            </a:r>
            <a:r>
              <a:rPr lang="en-US" sz="1600" dirty="0" smtClean="0"/>
              <a:t> </a:t>
            </a:r>
            <a:r>
              <a:rPr lang="en-US" sz="1600" dirty="0" err="1" smtClean="0"/>
              <a:t>tế</a:t>
            </a:r>
            <a:r>
              <a:rPr lang="en-US" sz="1600" dirty="0" smtClean="0"/>
              <a:t> </a:t>
            </a:r>
            <a:r>
              <a:rPr lang="en-US" sz="1600" dirty="0" err="1" smtClean="0"/>
              <a:t>thực</a:t>
            </a:r>
            <a:r>
              <a:rPr lang="en-US" sz="1600" dirty="0" smtClean="0"/>
              <a:t> </a:t>
            </a:r>
            <a:r>
              <a:rPr lang="en-US" sz="1600" dirty="0" err="1" smtClean="0"/>
              <a:t>hiện</a:t>
            </a:r>
            <a:r>
              <a:rPr lang="en-US" sz="1600" dirty="0" smtClean="0"/>
              <a:t> TNXH </a:t>
            </a:r>
            <a:r>
              <a:rPr lang="en-US" sz="1600" dirty="0" err="1" smtClean="0"/>
              <a:t>nhiều</a:t>
            </a:r>
            <a:r>
              <a:rPr lang="en-US" sz="1600" dirty="0" smtClean="0"/>
              <a:t> </a:t>
            </a:r>
            <a:r>
              <a:rPr lang="en-US" sz="1600" dirty="0" err="1" smtClean="0"/>
              <a:t>hơn</a:t>
            </a:r>
            <a:r>
              <a:rPr lang="en-US" sz="1600" dirty="0" smtClean="0"/>
              <a:t>, </a:t>
            </a:r>
            <a:r>
              <a:rPr lang="en-US" sz="1600" dirty="0" err="1" smtClean="0"/>
              <a:t>đặc</a:t>
            </a:r>
            <a:r>
              <a:rPr lang="en-US" sz="1600" dirty="0" smtClean="0"/>
              <a:t> </a:t>
            </a:r>
            <a:r>
              <a:rPr lang="en-US" sz="1600" dirty="0" err="1" smtClean="0"/>
              <a:t>biệt</a:t>
            </a:r>
            <a:r>
              <a:rPr lang="en-US" sz="1600" dirty="0" smtClean="0"/>
              <a:t> </a:t>
            </a:r>
            <a:r>
              <a:rPr lang="en-US" sz="1600" dirty="0" err="1" smtClean="0"/>
              <a:t>với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hoạt</a:t>
            </a:r>
            <a:r>
              <a:rPr lang="en-US" sz="1600" dirty="0" smtClean="0"/>
              <a:t> </a:t>
            </a:r>
            <a:r>
              <a:rPr lang="en-US" sz="1600" dirty="0" err="1" smtClean="0"/>
              <a:t>động</a:t>
            </a:r>
            <a:r>
              <a:rPr lang="en-US" sz="1600" dirty="0" smtClean="0"/>
              <a:t> </a:t>
            </a:r>
            <a:r>
              <a:rPr lang="en-US" sz="1600" dirty="0" err="1" smtClean="0"/>
              <a:t>tuân</a:t>
            </a:r>
            <a:r>
              <a:rPr lang="en-US" sz="1600" dirty="0" smtClean="0"/>
              <a:t> </a:t>
            </a:r>
            <a:r>
              <a:rPr lang="en-US" sz="1600" dirty="0" err="1" smtClean="0"/>
              <a:t>thủ</a:t>
            </a:r>
            <a:r>
              <a:rPr lang="en-US" sz="1600" dirty="0" smtClean="0"/>
              <a:t> </a:t>
            </a:r>
            <a:r>
              <a:rPr lang="en-US" sz="1600" dirty="0" err="1" smtClean="0"/>
              <a:t>pháp</a:t>
            </a:r>
            <a:r>
              <a:rPr lang="en-US" sz="1600" dirty="0" smtClean="0"/>
              <a:t> </a:t>
            </a:r>
            <a:r>
              <a:rPr lang="en-US" sz="1600" dirty="0" err="1" smtClean="0"/>
              <a:t>luật</a:t>
            </a:r>
            <a:r>
              <a:rPr lang="en-US" sz="1600" dirty="0" smtClean="0"/>
              <a:t> </a:t>
            </a:r>
            <a:r>
              <a:rPr lang="en-US" sz="1600" dirty="0" err="1" smtClean="0"/>
              <a:t>và</a:t>
            </a:r>
            <a:r>
              <a:rPr lang="en-US" sz="1600" dirty="0" smtClean="0"/>
              <a:t> </a:t>
            </a:r>
            <a:r>
              <a:rPr lang="en-US" sz="1600" dirty="0" err="1" smtClean="0"/>
              <a:t>quản</a:t>
            </a:r>
            <a:r>
              <a:rPr lang="en-US" sz="1600" dirty="0" smtClean="0"/>
              <a:t> </a:t>
            </a:r>
            <a:r>
              <a:rPr lang="en-US" sz="1600" dirty="0" err="1" smtClean="0"/>
              <a:t>trị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doanh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bán</a:t>
            </a:r>
            <a:r>
              <a:rPr lang="en-US" sz="1600" dirty="0" smtClean="0"/>
              <a:t> </a:t>
            </a:r>
            <a:r>
              <a:rPr lang="en-US" sz="1600" dirty="0" err="1" smtClean="0"/>
              <a:t>hàng</a:t>
            </a:r>
            <a:r>
              <a:rPr lang="en-US" sz="1600" dirty="0" smtClean="0"/>
              <a:t> </a:t>
            </a:r>
            <a:r>
              <a:rPr lang="en-US" sz="1600" dirty="0" err="1" smtClean="0"/>
              <a:t>trực</a:t>
            </a:r>
            <a:r>
              <a:rPr lang="en-US" sz="1600" dirty="0" smtClean="0"/>
              <a:t> </a:t>
            </a:r>
            <a:r>
              <a:rPr lang="en-US" sz="1600" dirty="0" err="1" smtClean="0"/>
              <a:t>tiếp</a:t>
            </a:r>
            <a:r>
              <a:rPr lang="en-US" sz="1600" dirty="0" smtClean="0"/>
              <a:t> </a:t>
            </a:r>
            <a:r>
              <a:rPr lang="en-US" sz="1600" dirty="0" err="1" smtClean="0"/>
              <a:t>cho</a:t>
            </a:r>
            <a:r>
              <a:rPr lang="en-US" sz="1600" dirty="0" smtClean="0"/>
              <a:t> </a:t>
            </a:r>
            <a:r>
              <a:rPr lang="en-US" sz="1600" dirty="0" err="1" smtClean="0"/>
              <a:t>người</a:t>
            </a:r>
            <a:r>
              <a:rPr lang="en-US" sz="1600" dirty="0" smtClean="0"/>
              <a:t> </a:t>
            </a:r>
            <a:r>
              <a:rPr lang="en-US" sz="1600" dirty="0" err="1" smtClean="0"/>
              <a:t>tiêu</a:t>
            </a:r>
            <a:r>
              <a:rPr lang="en-US" sz="1600" dirty="0" smtClean="0"/>
              <a:t> </a:t>
            </a:r>
            <a:r>
              <a:rPr lang="en-US" sz="1600" dirty="0" err="1" smtClean="0"/>
              <a:t>dùng</a:t>
            </a:r>
            <a:r>
              <a:rPr lang="en-US" sz="1600" dirty="0" smtClean="0"/>
              <a:t> </a:t>
            </a:r>
            <a:r>
              <a:rPr lang="en-US" sz="1600" dirty="0" err="1" smtClean="0"/>
              <a:t>nước</a:t>
            </a:r>
            <a:r>
              <a:rPr lang="en-US" sz="1600" dirty="0" smtClean="0"/>
              <a:t> </a:t>
            </a:r>
            <a:r>
              <a:rPr lang="en-US" sz="1600" dirty="0" err="1" smtClean="0"/>
              <a:t>ngoài</a:t>
            </a:r>
            <a:r>
              <a:rPr lang="en-US" sz="1600" dirty="0" smtClean="0"/>
              <a:t> </a:t>
            </a:r>
            <a:r>
              <a:rPr lang="en-US" sz="1600" dirty="0" err="1" smtClean="0"/>
              <a:t>tham</a:t>
            </a:r>
            <a:r>
              <a:rPr lang="en-US" sz="1600" dirty="0" smtClean="0"/>
              <a:t> </a:t>
            </a:r>
            <a:r>
              <a:rPr lang="en-US" sz="1600" dirty="0" err="1" smtClean="0"/>
              <a:t>gia</a:t>
            </a:r>
            <a:r>
              <a:rPr lang="en-US" sz="1600" dirty="0" smtClean="0"/>
              <a:t> TNXH </a:t>
            </a:r>
            <a:r>
              <a:rPr lang="en-US" sz="1600" dirty="0" err="1" smtClean="0"/>
              <a:t>cộng</a:t>
            </a:r>
            <a:r>
              <a:rPr lang="en-US" sz="1600" dirty="0" smtClean="0"/>
              <a:t> </a:t>
            </a:r>
            <a:r>
              <a:rPr lang="en-US" sz="1600" dirty="0" err="1" smtClean="0"/>
              <a:t>đồng</a:t>
            </a:r>
            <a:r>
              <a:rPr lang="en-US" sz="1600" dirty="0" smtClean="0"/>
              <a:t> </a:t>
            </a:r>
            <a:r>
              <a:rPr lang="en-US" sz="1600" dirty="0" err="1" smtClean="0"/>
              <a:t>nhiều</a:t>
            </a:r>
            <a:r>
              <a:rPr lang="en-US" sz="1600" dirty="0" smtClean="0"/>
              <a:t> </a:t>
            </a:r>
            <a:r>
              <a:rPr lang="en-US" sz="1600" dirty="0" err="1" smtClean="0"/>
              <a:t>hơn</a:t>
            </a:r>
            <a:r>
              <a:rPr lang="en-US" sz="1600" dirty="0" smtClean="0"/>
              <a:t>, </a:t>
            </a:r>
            <a:r>
              <a:rPr lang="en-US" sz="1600" dirty="0" err="1" smtClean="0"/>
              <a:t>đặc</a:t>
            </a:r>
            <a:r>
              <a:rPr lang="en-US" sz="1600" dirty="0" smtClean="0"/>
              <a:t> </a:t>
            </a:r>
            <a:r>
              <a:rPr lang="en-US" sz="1600" dirty="0" err="1" smtClean="0"/>
              <a:t>biệt</a:t>
            </a:r>
            <a:r>
              <a:rPr lang="en-US" sz="1600" dirty="0" smtClean="0"/>
              <a:t> </a:t>
            </a:r>
            <a:r>
              <a:rPr lang="en-US" sz="1600" dirty="0" err="1" smtClean="0"/>
              <a:t>với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doanh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cung</a:t>
            </a:r>
            <a:r>
              <a:rPr lang="en-US" sz="1600" dirty="0" smtClean="0"/>
              <a:t> </a:t>
            </a:r>
            <a:r>
              <a:rPr lang="en-US" sz="1600" dirty="0" err="1" smtClean="0"/>
              <a:t>cấp</a:t>
            </a:r>
            <a:r>
              <a:rPr lang="en-US" sz="1600" dirty="0" smtClean="0"/>
              <a:t> </a:t>
            </a:r>
            <a:r>
              <a:rPr lang="en-US" sz="1600" dirty="0" err="1" smtClean="0"/>
              <a:t>đầu</a:t>
            </a:r>
            <a:r>
              <a:rPr lang="en-US" sz="1600" dirty="0" smtClean="0"/>
              <a:t> </a:t>
            </a:r>
            <a:r>
              <a:rPr lang="en-US" sz="1600" dirty="0" err="1" smtClean="0"/>
              <a:t>vào</a:t>
            </a:r>
            <a:r>
              <a:rPr lang="en-US" sz="1600" dirty="0" smtClean="0"/>
              <a:t> </a:t>
            </a:r>
            <a:r>
              <a:rPr lang="en-US" sz="1600" dirty="0" err="1" smtClean="0"/>
              <a:t>trung</a:t>
            </a:r>
            <a:r>
              <a:rPr lang="en-US" sz="1600" dirty="0" smtClean="0"/>
              <a:t> </a:t>
            </a:r>
            <a:r>
              <a:rPr lang="en-US" sz="1600" dirty="0" err="1" smtClean="0"/>
              <a:t>gian</a:t>
            </a:r>
            <a:r>
              <a:rPr lang="en-US" sz="1600" dirty="0" smtClean="0"/>
              <a:t> </a:t>
            </a:r>
            <a:r>
              <a:rPr lang="en-US" sz="1600" dirty="0" err="1" smtClean="0"/>
              <a:t>cho</a:t>
            </a:r>
            <a:r>
              <a:rPr lang="en-US" sz="1600" dirty="0" smtClean="0"/>
              <a:t> DN FDI </a:t>
            </a:r>
            <a:r>
              <a:rPr lang="en-US" sz="1600" dirty="0" err="1" smtClean="0"/>
              <a:t>tại</a:t>
            </a:r>
            <a:r>
              <a:rPr lang="en-US" sz="1600" dirty="0" smtClean="0"/>
              <a:t> </a:t>
            </a:r>
            <a:r>
              <a:rPr lang="en-US" sz="1600" dirty="0" err="1" smtClean="0"/>
              <a:t>Việt</a:t>
            </a:r>
            <a:r>
              <a:rPr lang="en-US" sz="1600" dirty="0" smtClean="0"/>
              <a:t> Nam.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Bằng</a:t>
            </a:r>
            <a:r>
              <a:rPr lang="en-US" sz="1600" dirty="0" smtClean="0"/>
              <a:t> </a:t>
            </a:r>
            <a:r>
              <a:rPr lang="en-US" sz="1600" dirty="0" err="1" smtClean="0"/>
              <a:t>chứng</a:t>
            </a:r>
            <a:r>
              <a:rPr lang="en-US" sz="1600" dirty="0" smtClean="0"/>
              <a:t> </a:t>
            </a:r>
            <a:r>
              <a:rPr lang="en-US" sz="1600" dirty="0" err="1" smtClean="0"/>
              <a:t>về</a:t>
            </a:r>
            <a:r>
              <a:rPr lang="en-US" sz="1600" dirty="0" smtClean="0"/>
              <a:t> </a:t>
            </a:r>
            <a:r>
              <a:rPr lang="en-US" sz="1600" dirty="0" err="1" smtClean="0"/>
              <a:t>ảnh</a:t>
            </a:r>
            <a:r>
              <a:rPr lang="en-US" sz="1600" dirty="0" smtClean="0"/>
              <a:t> </a:t>
            </a:r>
            <a:r>
              <a:rPr lang="en-US" sz="1600" dirty="0" err="1" smtClean="0"/>
              <a:t>hưởng</a:t>
            </a:r>
            <a:r>
              <a:rPr lang="en-US" sz="1600" dirty="0" smtClean="0"/>
              <a:t> </a:t>
            </a:r>
            <a:r>
              <a:rPr lang="en-US" sz="1600" dirty="0" err="1" smtClean="0"/>
              <a:t>liên</a:t>
            </a:r>
            <a:r>
              <a:rPr lang="en-US" sz="1600" dirty="0" smtClean="0"/>
              <a:t> </a:t>
            </a:r>
            <a:r>
              <a:rPr lang="en-US" sz="1600" dirty="0" err="1" smtClean="0"/>
              <a:t>kết</a:t>
            </a:r>
            <a:r>
              <a:rPr lang="en-US" sz="1600" dirty="0" smtClean="0"/>
              <a:t> </a:t>
            </a:r>
            <a:r>
              <a:rPr lang="en-US" sz="1600" dirty="0" err="1" smtClean="0"/>
              <a:t>ngược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TNXH </a:t>
            </a:r>
            <a:r>
              <a:rPr lang="en-US" sz="1600" dirty="0" err="1" smtClean="0"/>
              <a:t>cộng</a:t>
            </a:r>
            <a:r>
              <a:rPr lang="en-US" sz="1600" dirty="0" smtClean="0"/>
              <a:t> </a:t>
            </a:r>
            <a:r>
              <a:rPr lang="en-US" sz="1600" dirty="0" err="1" smtClean="0"/>
              <a:t>đồng</a:t>
            </a:r>
            <a:r>
              <a:rPr lang="en-US" sz="1600" dirty="0" smtClean="0"/>
              <a:t> </a:t>
            </a:r>
            <a:r>
              <a:rPr lang="en-US" sz="1600" dirty="0" err="1" smtClean="0"/>
              <a:t>với</a:t>
            </a:r>
            <a:r>
              <a:rPr lang="en-US" sz="1600" dirty="0" smtClean="0"/>
              <a:t> </a:t>
            </a:r>
            <a:r>
              <a:rPr lang="en-US" sz="1600" dirty="0" err="1" smtClean="0"/>
              <a:t>doanh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trong</a:t>
            </a:r>
            <a:r>
              <a:rPr lang="en-US" sz="1600" dirty="0" smtClean="0"/>
              <a:t> </a:t>
            </a:r>
            <a:r>
              <a:rPr lang="en-US" sz="1600" dirty="0" err="1" smtClean="0"/>
              <a:t>nước</a:t>
            </a:r>
            <a:r>
              <a:rPr lang="en-US" sz="1600" dirty="0" smtClean="0"/>
              <a:t> </a:t>
            </a:r>
            <a:r>
              <a:rPr lang="en-US" sz="1600" dirty="0" err="1" smtClean="0"/>
              <a:t>không</a:t>
            </a:r>
            <a:r>
              <a:rPr lang="en-US" sz="1600" dirty="0" smtClean="0"/>
              <a:t> </a:t>
            </a:r>
            <a:r>
              <a:rPr lang="en-US" sz="1600" dirty="0" err="1" smtClean="0"/>
              <a:t>phải</a:t>
            </a:r>
            <a:r>
              <a:rPr lang="en-US" sz="1600" dirty="0" smtClean="0"/>
              <a:t> </a:t>
            </a:r>
            <a:r>
              <a:rPr lang="en-US" sz="1600" dirty="0" err="1" smtClean="0"/>
              <a:t>là</a:t>
            </a:r>
            <a:r>
              <a:rPr lang="en-US" sz="1600" dirty="0" smtClean="0"/>
              <a:t> </a:t>
            </a:r>
            <a:r>
              <a:rPr lang="en-US" sz="1600" dirty="0" err="1" smtClean="0"/>
              <a:t>điều</a:t>
            </a:r>
            <a:r>
              <a:rPr lang="en-US" sz="1600" dirty="0" smtClean="0"/>
              <a:t> </a:t>
            </a:r>
            <a:r>
              <a:rPr lang="en-US" sz="1600" dirty="0" err="1" smtClean="0"/>
              <a:t>hiển</a:t>
            </a:r>
            <a:r>
              <a:rPr lang="en-US" sz="1600" dirty="0" smtClean="0"/>
              <a:t> </a:t>
            </a:r>
            <a:r>
              <a:rPr lang="en-US" sz="1600" dirty="0" err="1" smtClean="0"/>
              <a:t>nhiên</a:t>
            </a:r>
            <a:r>
              <a:rPr lang="en-US" sz="1600" dirty="0" smtClean="0"/>
              <a:t> </a:t>
            </a:r>
            <a:r>
              <a:rPr lang="en-US" sz="1600" dirty="0" err="1" smtClean="0"/>
              <a:t>với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doanh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</a:t>
            </a:r>
            <a:r>
              <a:rPr lang="en-US" sz="1600" dirty="0" err="1" smtClean="0"/>
              <a:t>trên</a:t>
            </a:r>
            <a:r>
              <a:rPr lang="en-US" sz="1600" dirty="0" smtClean="0"/>
              <a:t> </a:t>
            </a:r>
            <a:r>
              <a:rPr lang="en-US" sz="1600" dirty="0" err="1" smtClean="0"/>
              <a:t>thị</a:t>
            </a:r>
            <a:r>
              <a:rPr lang="en-US" sz="1600" dirty="0" smtClean="0"/>
              <a:t> </a:t>
            </a:r>
            <a:r>
              <a:rPr lang="en-US" sz="1600" dirty="0" err="1" smtClean="0"/>
              <a:t>trường</a:t>
            </a:r>
            <a:r>
              <a:rPr lang="en-US" sz="1600" dirty="0" smtClean="0"/>
              <a:t> </a:t>
            </a:r>
            <a:r>
              <a:rPr lang="en-US" sz="1600" dirty="0" err="1" smtClean="0"/>
              <a:t>thế</a:t>
            </a:r>
            <a:r>
              <a:rPr lang="en-US" sz="1600" dirty="0" smtClean="0"/>
              <a:t> </a:t>
            </a:r>
            <a:r>
              <a:rPr lang="en-US" sz="1600" dirty="0" err="1" smtClean="0"/>
              <a:t>giới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Có</a:t>
            </a:r>
            <a:r>
              <a:rPr lang="en-US" sz="1600" dirty="0" smtClean="0"/>
              <a:t> </a:t>
            </a:r>
            <a:r>
              <a:rPr lang="en-US" sz="1600" dirty="0" err="1" smtClean="0"/>
              <a:t>bằng</a:t>
            </a:r>
            <a:r>
              <a:rPr lang="en-US" sz="1600" dirty="0" smtClean="0"/>
              <a:t> </a:t>
            </a:r>
            <a:r>
              <a:rPr lang="en-US" sz="1600" dirty="0" err="1" smtClean="0"/>
              <a:t>chứng</a:t>
            </a:r>
            <a:r>
              <a:rPr lang="en-US" sz="1600" dirty="0" smtClean="0"/>
              <a:t> </a:t>
            </a:r>
            <a:r>
              <a:rPr lang="en-US" sz="1600" dirty="0" err="1" smtClean="0"/>
              <a:t>về</a:t>
            </a:r>
            <a:r>
              <a:rPr lang="en-US" sz="1600" dirty="0" smtClean="0"/>
              <a:t> </a:t>
            </a:r>
            <a:r>
              <a:rPr lang="en-US" sz="1600" dirty="0" err="1" smtClean="0"/>
              <a:t>tác</a:t>
            </a:r>
            <a:r>
              <a:rPr lang="en-US" sz="1600" dirty="0" smtClean="0"/>
              <a:t> </a:t>
            </a:r>
            <a:r>
              <a:rPr lang="en-US" sz="1600" dirty="0" err="1" smtClean="0"/>
              <a:t>động</a:t>
            </a:r>
            <a:r>
              <a:rPr lang="en-US" sz="1600" dirty="0" smtClean="0"/>
              <a:t> </a:t>
            </a:r>
            <a:r>
              <a:rPr lang="en-US" sz="1600" dirty="0" err="1" smtClean="0"/>
              <a:t>lan</a:t>
            </a:r>
            <a:r>
              <a:rPr lang="en-US" sz="1600" dirty="0" smtClean="0"/>
              <a:t> </a:t>
            </a:r>
            <a:r>
              <a:rPr lang="en-US" sz="1600" dirty="0" err="1" smtClean="0"/>
              <a:t>tỏa</a:t>
            </a:r>
            <a:r>
              <a:rPr lang="en-US" sz="1600" dirty="0" smtClean="0"/>
              <a:t> </a:t>
            </a:r>
            <a:r>
              <a:rPr lang="en-US" sz="1600" dirty="0" err="1" smtClean="0"/>
              <a:t>ngang</a:t>
            </a:r>
            <a:r>
              <a:rPr lang="en-US" sz="1600" dirty="0" smtClean="0"/>
              <a:t> </a:t>
            </a:r>
            <a:r>
              <a:rPr lang="en-US" sz="1600" dirty="0" err="1" smtClean="0"/>
              <a:t>hoặc</a:t>
            </a:r>
            <a:r>
              <a:rPr lang="en-US" sz="1600" dirty="0" smtClean="0"/>
              <a:t> </a:t>
            </a:r>
            <a:r>
              <a:rPr lang="en-US" sz="1600" dirty="0" err="1" smtClean="0"/>
              <a:t>lan</a:t>
            </a:r>
            <a:r>
              <a:rPr lang="en-US" sz="1600" dirty="0" smtClean="0"/>
              <a:t> </a:t>
            </a:r>
            <a:r>
              <a:rPr lang="en-US" sz="1600" dirty="0" err="1" smtClean="0"/>
              <a:t>tỏa</a:t>
            </a:r>
            <a:r>
              <a:rPr lang="en-US" sz="1600" dirty="0" smtClean="0"/>
              <a:t> </a:t>
            </a:r>
            <a:r>
              <a:rPr lang="en-US" sz="1600" dirty="0" err="1" smtClean="0"/>
              <a:t>trong</a:t>
            </a:r>
            <a:r>
              <a:rPr lang="en-US" sz="1600" dirty="0" smtClean="0"/>
              <a:t> </a:t>
            </a:r>
            <a:r>
              <a:rPr lang="en-US" sz="1600" dirty="0" err="1" smtClean="0"/>
              <a:t>cùng</a:t>
            </a:r>
            <a:r>
              <a:rPr lang="en-US" sz="1600" dirty="0" smtClean="0"/>
              <a:t> </a:t>
            </a:r>
            <a:r>
              <a:rPr lang="en-US" sz="1600" dirty="0" err="1" smtClean="0"/>
              <a:t>lĩnh</a:t>
            </a:r>
            <a:r>
              <a:rPr lang="en-US" sz="1600" dirty="0" smtClean="0"/>
              <a:t> </a:t>
            </a:r>
            <a:r>
              <a:rPr lang="en-US" sz="1600" dirty="0" err="1" smtClean="0"/>
              <a:t>vực</a:t>
            </a:r>
            <a:r>
              <a:rPr lang="en-US" sz="1600" dirty="0" smtClean="0"/>
              <a:t> </a:t>
            </a:r>
            <a:r>
              <a:rPr lang="en-US" sz="1600" dirty="0" err="1" smtClean="0"/>
              <a:t>từ</a:t>
            </a:r>
            <a:r>
              <a:rPr lang="en-US" sz="1600" dirty="0" smtClean="0"/>
              <a:t> FDI </a:t>
            </a:r>
            <a:r>
              <a:rPr lang="en-US" sz="1600" dirty="0" err="1" smtClean="0"/>
              <a:t>nhưng</a:t>
            </a:r>
            <a:r>
              <a:rPr lang="en-US" sz="1600" dirty="0" smtClean="0"/>
              <a:t> </a:t>
            </a:r>
            <a:r>
              <a:rPr lang="en-US" sz="1600" dirty="0" err="1" smtClean="0"/>
              <a:t>chỉ</a:t>
            </a:r>
            <a:r>
              <a:rPr lang="en-US" sz="1600" dirty="0" smtClean="0"/>
              <a:t> </a:t>
            </a:r>
            <a:r>
              <a:rPr lang="en-US" sz="1600" dirty="0" err="1" smtClean="0"/>
              <a:t>đúng</a:t>
            </a:r>
            <a:r>
              <a:rPr lang="en-US" sz="1600" dirty="0" smtClean="0"/>
              <a:t> </a:t>
            </a:r>
            <a:r>
              <a:rPr lang="en-US" sz="1600" dirty="0" err="1" smtClean="0"/>
              <a:t>với</a:t>
            </a:r>
            <a:r>
              <a:rPr lang="en-US" sz="1600" dirty="0" smtClean="0"/>
              <a:t> TNXH ở </a:t>
            </a:r>
            <a:r>
              <a:rPr lang="en-US" sz="1600" dirty="0" err="1" smtClean="0"/>
              <a:t>mức</a:t>
            </a:r>
            <a:r>
              <a:rPr lang="en-US" sz="1600" dirty="0" smtClean="0"/>
              <a:t> </a:t>
            </a:r>
            <a:r>
              <a:rPr lang="en-US" sz="1600" dirty="0" err="1" smtClean="0"/>
              <a:t>tuân</a:t>
            </a:r>
            <a:r>
              <a:rPr lang="en-US" sz="1600" dirty="0" smtClean="0"/>
              <a:t> </a:t>
            </a:r>
            <a:r>
              <a:rPr lang="en-US" sz="1600" dirty="0" err="1" smtClean="0"/>
              <a:t>thủ</a:t>
            </a:r>
            <a:r>
              <a:rPr lang="en-US" sz="1600" dirty="0" smtClean="0"/>
              <a:t>: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doanh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trong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lĩnh</a:t>
            </a:r>
            <a:r>
              <a:rPr lang="en-US" sz="1600" dirty="0" smtClean="0"/>
              <a:t> </a:t>
            </a:r>
            <a:r>
              <a:rPr lang="en-US" sz="1600" dirty="0" err="1" smtClean="0"/>
              <a:t>vực</a:t>
            </a:r>
            <a:r>
              <a:rPr lang="en-US" sz="1600" dirty="0" smtClean="0"/>
              <a:t> </a:t>
            </a:r>
            <a:r>
              <a:rPr lang="en-US" sz="1600" dirty="0" err="1" smtClean="0"/>
              <a:t>có</a:t>
            </a:r>
            <a:r>
              <a:rPr lang="en-US" sz="1600" dirty="0" smtClean="0"/>
              <a:t> </a:t>
            </a:r>
            <a:r>
              <a:rPr lang="en-US" sz="1600" dirty="0" err="1" smtClean="0"/>
              <a:t>sự</a:t>
            </a:r>
            <a:r>
              <a:rPr lang="en-US" sz="1600" dirty="0" smtClean="0"/>
              <a:t> </a:t>
            </a:r>
            <a:r>
              <a:rPr lang="en-US" sz="1600" dirty="0" err="1" smtClean="0"/>
              <a:t>tham</a:t>
            </a:r>
            <a:r>
              <a:rPr lang="en-US" sz="1600" dirty="0" smtClean="0"/>
              <a:t> </a:t>
            </a:r>
            <a:r>
              <a:rPr lang="en-US" sz="1600" dirty="0" err="1" smtClean="0"/>
              <a:t>gia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</a:t>
            </a:r>
            <a:r>
              <a:rPr lang="en-US" sz="1600" dirty="0" err="1" smtClean="0"/>
              <a:t>nhiều</a:t>
            </a:r>
            <a:r>
              <a:rPr lang="en-US" sz="1600" dirty="0" smtClean="0"/>
              <a:t> DN </a:t>
            </a:r>
            <a:r>
              <a:rPr lang="en-US" sz="1600" dirty="0" err="1" smtClean="0"/>
              <a:t>nước</a:t>
            </a:r>
            <a:r>
              <a:rPr lang="en-US" sz="1600" dirty="0" smtClean="0"/>
              <a:t> </a:t>
            </a:r>
            <a:r>
              <a:rPr lang="en-US" sz="1600" dirty="0" err="1" smtClean="0"/>
              <a:t>ngoài</a:t>
            </a:r>
            <a:r>
              <a:rPr lang="en-US" sz="1600" dirty="0" smtClean="0"/>
              <a:t> </a:t>
            </a:r>
            <a:r>
              <a:rPr lang="en-US" sz="1600" dirty="0" err="1" smtClean="0"/>
              <a:t>thường</a:t>
            </a:r>
            <a:r>
              <a:rPr lang="en-US" sz="1600" dirty="0" smtClean="0"/>
              <a:t> </a:t>
            </a:r>
            <a:r>
              <a:rPr lang="en-US" sz="1600" dirty="0" err="1" smtClean="0"/>
              <a:t>tuân</a:t>
            </a:r>
            <a:r>
              <a:rPr lang="en-US" sz="1600" dirty="0" smtClean="0"/>
              <a:t> </a:t>
            </a:r>
            <a:r>
              <a:rPr lang="en-US" sz="1600" dirty="0" err="1" smtClean="0"/>
              <a:t>thủ</a:t>
            </a:r>
            <a:r>
              <a:rPr lang="en-US" sz="1600" dirty="0" smtClean="0"/>
              <a:t> </a:t>
            </a:r>
            <a:r>
              <a:rPr lang="en-US" sz="1600" dirty="0" err="1" smtClean="0"/>
              <a:t>tiêu</a:t>
            </a:r>
            <a:r>
              <a:rPr lang="en-US" sz="1600" dirty="0" smtClean="0"/>
              <a:t> </a:t>
            </a:r>
            <a:r>
              <a:rPr lang="en-US" sz="1600" dirty="0" err="1" smtClean="0"/>
              <a:t>chuẩn</a:t>
            </a:r>
            <a:r>
              <a:rPr lang="en-US" sz="1600" dirty="0" smtClean="0"/>
              <a:t> </a:t>
            </a:r>
            <a:r>
              <a:rPr lang="en-US" sz="1600" dirty="0" err="1" smtClean="0"/>
              <a:t>về</a:t>
            </a:r>
            <a:r>
              <a:rPr lang="en-US" sz="1600" dirty="0" smtClean="0"/>
              <a:t> </a:t>
            </a:r>
            <a:r>
              <a:rPr lang="en-US" sz="1600" dirty="0" err="1" smtClean="0"/>
              <a:t>lao</a:t>
            </a:r>
            <a:r>
              <a:rPr lang="en-US" sz="1600" dirty="0" smtClean="0"/>
              <a:t> </a:t>
            </a:r>
            <a:r>
              <a:rPr lang="en-US" sz="1600" dirty="0" err="1" smtClean="0"/>
              <a:t>động</a:t>
            </a:r>
            <a:r>
              <a:rPr lang="en-US" sz="1600" dirty="0" smtClean="0"/>
              <a:t> </a:t>
            </a:r>
            <a:r>
              <a:rPr lang="en-US" sz="1600" dirty="0" err="1" smtClean="0"/>
              <a:t>tốt</a:t>
            </a:r>
            <a:r>
              <a:rPr lang="en-US" sz="1600" dirty="0" smtClean="0"/>
              <a:t> </a:t>
            </a:r>
            <a:r>
              <a:rPr lang="en-US" sz="1600" dirty="0" err="1" smtClean="0"/>
              <a:t>hơn</a:t>
            </a:r>
            <a:r>
              <a:rPr lang="en-US" sz="1600" dirty="0" smtClean="0"/>
              <a:t> </a:t>
            </a:r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5457976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US" sz="3200" b="0" cap="none" dirty="0" err="1" smtClean="0"/>
              <a:t>Kết</a:t>
            </a:r>
            <a:r>
              <a:rPr lang="en-US" sz="3200" b="0" cap="none" dirty="0" smtClean="0"/>
              <a:t> </a:t>
            </a:r>
            <a:r>
              <a:rPr lang="en-US" sz="3200" b="0" cap="none" dirty="0" err="1" smtClean="0"/>
              <a:t>luận</a:t>
            </a:r>
            <a:r>
              <a:rPr lang="en-US" sz="3200" b="0" cap="none" dirty="0" smtClean="0"/>
              <a:t> </a:t>
            </a:r>
            <a:r>
              <a:rPr lang="en-US" sz="3200" b="0" cap="none" dirty="0" err="1" smtClean="0"/>
              <a:t>và</a:t>
            </a:r>
            <a:r>
              <a:rPr lang="en-US" sz="3200" b="0" cap="none" dirty="0" smtClean="0"/>
              <a:t> </a:t>
            </a:r>
            <a:r>
              <a:rPr lang="en-US" sz="3200" b="0" cap="none" dirty="0" err="1" smtClean="0"/>
              <a:t>kiến</a:t>
            </a:r>
            <a:r>
              <a:rPr lang="en-US" sz="3200" b="0" cap="none" dirty="0" smtClean="0"/>
              <a:t> </a:t>
            </a:r>
            <a:r>
              <a:rPr lang="en-US" sz="3200" b="0" cap="none" dirty="0" err="1" smtClean="0"/>
              <a:t>nghị</a:t>
            </a:r>
            <a:endParaRPr lang="en-GB" sz="3200" b="0" cap="none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39</a:t>
            </a:fld>
            <a:endParaRPr lang="da-DK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1023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Giới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thiệu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844675"/>
            <a:ext cx="7704138" cy="4608513"/>
          </a:xfrm>
        </p:spPr>
        <p:txBody>
          <a:bodyPr/>
          <a:lstStyle/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GB" dirty="0" err="1" smtClean="0"/>
              <a:t>Nền</a:t>
            </a:r>
            <a:r>
              <a:rPr lang="en-GB" dirty="0" smtClean="0"/>
              <a:t> </a:t>
            </a:r>
            <a:r>
              <a:rPr lang="en-GB" dirty="0" err="1" smtClean="0"/>
              <a:t>kinh</a:t>
            </a:r>
            <a:r>
              <a:rPr lang="en-GB" dirty="0" smtClean="0"/>
              <a:t> </a:t>
            </a:r>
            <a:r>
              <a:rPr lang="en-GB" dirty="0" err="1" smtClean="0"/>
              <a:t>tế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 </a:t>
            </a:r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trưởng</a:t>
            </a:r>
            <a:r>
              <a:rPr lang="en-GB" dirty="0" smtClean="0"/>
              <a:t> </a:t>
            </a:r>
            <a:r>
              <a:rPr lang="en-GB" dirty="0" err="1" smtClean="0"/>
              <a:t>nhanh</a:t>
            </a:r>
            <a:r>
              <a:rPr lang="en-GB" dirty="0" smtClean="0"/>
              <a:t> – </a:t>
            </a:r>
            <a:r>
              <a:rPr lang="en-GB" dirty="0" err="1" smtClean="0"/>
              <a:t>tốc</a:t>
            </a:r>
            <a:r>
              <a:rPr lang="en-GB" dirty="0" smtClean="0"/>
              <a:t> </a:t>
            </a:r>
            <a:r>
              <a:rPr lang="en-GB" dirty="0" err="1" smtClean="0"/>
              <a:t>độ</a:t>
            </a:r>
            <a:r>
              <a:rPr lang="en-GB" dirty="0" smtClean="0"/>
              <a:t> </a:t>
            </a:r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trưởng</a:t>
            </a:r>
            <a:r>
              <a:rPr lang="en-GB" dirty="0" smtClean="0"/>
              <a:t> </a:t>
            </a:r>
            <a:r>
              <a:rPr lang="en-GB" dirty="0" err="1" smtClean="0"/>
              <a:t>trung</a:t>
            </a:r>
            <a:r>
              <a:rPr lang="en-GB" dirty="0" smtClean="0"/>
              <a:t> </a:t>
            </a:r>
            <a:r>
              <a:rPr lang="en-GB" dirty="0" err="1" smtClean="0"/>
              <a:t>bình</a:t>
            </a:r>
            <a:r>
              <a:rPr lang="en-GB" dirty="0" smtClean="0"/>
              <a:t> 6%/</a:t>
            </a:r>
            <a:r>
              <a:rPr lang="en-GB" dirty="0" err="1" smtClean="0"/>
              <a:t>năm</a:t>
            </a:r>
            <a:r>
              <a:rPr lang="en-GB" dirty="0" smtClean="0"/>
              <a:t> </a:t>
            </a:r>
            <a:r>
              <a:rPr lang="en-GB" dirty="0" err="1" smtClean="0"/>
              <a:t>từ</a:t>
            </a:r>
            <a:r>
              <a:rPr lang="en-GB" dirty="0" smtClean="0"/>
              <a:t> 2000 – 2013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err="1"/>
              <a:t>C</a:t>
            </a:r>
            <a:r>
              <a:rPr lang="en-US" dirty="0" err="1" smtClean="0"/>
              <a:t>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nâng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,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lựa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vốn</a:t>
            </a:r>
            <a:r>
              <a:rPr lang="en-US" dirty="0" smtClean="0"/>
              <a:t> FDI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tốc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(=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)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duy</a:t>
            </a:r>
            <a:r>
              <a:rPr lang="en-US" dirty="0" smtClean="0"/>
              <a:t> </a:t>
            </a:r>
            <a:r>
              <a:rPr lang="en-US" dirty="0" err="1" smtClean="0"/>
              <a:t>trì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tốc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/>
              <a:t> </a:t>
            </a:r>
            <a:r>
              <a:rPr lang="en-US" dirty="0" err="1" smtClean="0"/>
              <a:t>ấn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5F51CBF-CE8D-4E81-9629-77A32B2E01D9}" type="slidenum">
              <a:rPr lang="da-DK" altLang="en-US" smtClean="0"/>
              <a:pPr/>
              <a:t>4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/>
              <a:t>Kết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luận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kiến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nghị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tương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lai</a:t>
            </a:r>
            <a:r>
              <a:rPr lang="en-GB" altLang="en-US" dirty="0" smtClean="0"/>
              <a:t> (1)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11560" y="1943100"/>
            <a:ext cx="8136904" cy="4726260"/>
          </a:xfrm>
        </p:spPr>
        <p:txBody>
          <a:bodyPr/>
          <a:lstStyle/>
          <a:p>
            <a:pPr marL="742950" indent="-28575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Tiếp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nhận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công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nghệ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rất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quan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trọng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để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thúc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đẩy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cạnh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đối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với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doanh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nghiệp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nền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kinh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tế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trong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giai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đoạn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phát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triển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tiếp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theo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của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Việt</a:t>
            </a:r>
            <a:r>
              <a:rPr lang="en-US" altLang="en-US" sz="1600" dirty="0" smtClean="0"/>
              <a:t> Nam (</a:t>
            </a:r>
            <a:r>
              <a:rPr lang="en-US" altLang="en-US" sz="1600" dirty="0" err="1" smtClean="0"/>
              <a:t>tích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lũy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tư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bản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lao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động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không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đủ</a:t>
            </a:r>
            <a:r>
              <a:rPr lang="en-US" altLang="en-US" sz="1600" dirty="0" smtClean="0"/>
              <a:t>) </a:t>
            </a:r>
          </a:p>
          <a:p>
            <a:pPr marL="742950" indent="-28575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Phân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tích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về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mối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quan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hệ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giữa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năng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suất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công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nghệ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cần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có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số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liệu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bảng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cấp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độ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doanh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nghiệp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để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tìm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ra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nguyên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nhân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cơ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chế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bên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trong</a:t>
            </a:r>
            <a:r>
              <a:rPr lang="en-US" altLang="en-US" sz="1600" dirty="0" smtClean="0"/>
              <a:t> (</a:t>
            </a:r>
            <a:r>
              <a:rPr lang="en-US" altLang="en-US" sz="1600" dirty="0" err="1" smtClean="0"/>
              <a:t>không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thể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hiếu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cho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việc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xây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dựng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chính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sách</a:t>
            </a:r>
            <a:r>
              <a:rPr lang="en-US" altLang="en-US" sz="1600" dirty="0" smtClean="0"/>
              <a:t>) </a:t>
            </a:r>
          </a:p>
          <a:p>
            <a:pPr marL="742950" indent="-28575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TCS </a:t>
            </a:r>
            <a:r>
              <a:rPr lang="en-US" altLang="en-US" sz="1600" dirty="0" err="1" smtClean="0"/>
              <a:t>cung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cấp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hiểu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biết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sâu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sắc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về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các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xu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hướng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chính</a:t>
            </a:r>
            <a:r>
              <a:rPr lang="en-US" altLang="en-US" sz="1600" dirty="0" smtClean="0"/>
              <a:t> ở </a:t>
            </a:r>
            <a:r>
              <a:rPr lang="en-US" altLang="en-US" sz="1600" dirty="0" err="1" smtClean="0"/>
              <a:t>cấp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độ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doanh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nghiệp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sự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khác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biệt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giữa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các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loại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hình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doanh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nghiệp</a:t>
            </a:r>
            <a:endParaRPr lang="en-US" altLang="en-US" sz="1600" dirty="0" smtClean="0"/>
          </a:p>
          <a:p>
            <a:pPr marL="1143000"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Cạnh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ngày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càng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cao</a:t>
            </a:r>
            <a:endParaRPr lang="en-US" altLang="en-US" sz="1600" dirty="0" smtClean="0"/>
          </a:p>
          <a:p>
            <a:pPr marL="1143000"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Xuất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khẩu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đang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tăng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lên</a:t>
            </a:r>
            <a:endParaRPr lang="en-US" altLang="en-US" sz="1600" dirty="0" smtClean="0"/>
          </a:p>
          <a:p>
            <a:pPr marL="1143000"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Đa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dạng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hóa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thị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trường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xuất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khẩu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đang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diễn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ra</a:t>
            </a:r>
            <a:endParaRPr lang="en-US" altLang="en-US" sz="1600" dirty="0" smtClean="0"/>
          </a:p>
          <a:p>
            <a:pPr marL="1143000"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Giảm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sự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phụ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thuộc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nguyên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liệu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nhập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khẩu</a:t>
            </a:r>
            <a:endParaRPr lang="en-US" altLang="en-US" sz="1600" dirty="0" smtClean="0"/>
          </a:p>
          <a:p>
            <a:pPr marL="1143000"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Mọi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thứ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đang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dần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thay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đổi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tuy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nhiên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có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sự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khác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biệt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đáng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kể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giữa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doanh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nghiệp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trong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nước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ngoài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nước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doanh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nghiệp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lớn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doanh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nghiệp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nhỏ</a:t>
            </a:r>
            <a:r>
              <a:rPr lang="en-US" altLang="en-US" sz="1600" dirty="0" smtClean="0"/>
              <a:t> ở </a:t>
            </a:r>
            <a:r>
              <a:rPr lang="en-US" altLang="en-US" sz="1600" dirty="0" err="1" smtClean="0"/>
              <a:t>Việt</a:t>
            </a:r>
            <a:r>
              <a:rPr lang="en-US" altLang="en-US" sz="1600" dirty="0" smtClean="0"/>
              <a:t> Nam. </a:t>
            </a:r>
          </a:p>
          <a:p>
            <a:pPr marL="742950" indent="-285750">
              <a:lnSpc>
                <a:spcPct val="100000"/>
              </a:lnSpc>
              <a:spcBef>
                <a:spcPts val="1000"/>
              </a:spcBef>
            </a:pPr>
            <a:endParaRPr lang="en-GB" altLang="en-US" sz="1600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28BAF88-1924-471C-A064-F5D093874CC9}" type="slidenum">
              <a:rPr lang="da-DK" altLang="en-US" smtClean="0"/>
              <a:pPr/>
              <a:t>40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Kết</a:t>
            </a:r>
            <a:r>
              <a:rPr lang="en-GB" altLang="en-US" dirty="0"/>
              <a:t> </a:t>
            </a:r>
            <a:r>
              <a:rPr lang="en-GB" altLang="en-US" dirty="0" err="1"/>
              <a:t>luận</a:t>
            </a:r>
            <a:r>
              <a:rPr lang="en-GB" altLang="en-US" dirty="0"/>
              <a:t> </a:t>
            </a:r>
            <a:r>
              <a:rPr lang="en-GB" altLang="en-US" dirty="0" err="1"/>
              <a:t>và</a:t>
            </a:r>
            <a:r>
              <a:rPr lang="en-GB" altLang="en-US" dirty="0"/>
              <a:t> </a:t>
            </a:r>
            <a:r>
              <a:rPr lang="en-GB" altLang="en-US" dirty="0" err="1"/>
              <a:t>kiến</a:t>
            </a:r>
            <a:r>
              <a:rPr lang="en-GB" altLang="en-US" dirty="0"/>
              <a:t> </a:t>
            </a:r>
            <a:r>
              <a:rPr lang="en-GB" altLang="en-US" dirty="0" err="1"/>
              <a:t>nghị</a:t>
            </a:r>
            <a:r>
              <a:rPr lang="en-GB" altLang="en-US" dirty="0"/>
              <a:t> </a:t>
            </a:r>
            <a:r>
              <a:rPr lang="en-GB" altLang="en-US" dirty="0" err="1"/>
              <a:t>cho</a:t>
            </a:r>
            <a:r>
              <a:rPr lang="en-GB" altLang="en-US" dirty="0"/>
              <a:t> </a:t>
            </a:r>
            <a:r>
              <a:rPr lang="en-GB" altLang="en-US" dirty="0" err="1"/>
              <a:t>tương</a:t>
            </a:r>
            <a:r>
              <a:rPr lang="en-GB" altLang="en-US" dirty="0"/>
              <a:t> </a:t>
            </a:r>
            <a:r>
              <a:rPr lang="en-GB" altLang="en-US" dirty="0" err="1" smtClean="0"/>
              <a:t>lai</a:t>
            </a:r>
            <a:r>
              <a:rPr lang="en-GB" altLang="en-US" dirty="0" smtClean="0"/>
              <a:t> (</a:t>
            </a:r>
            <a:r>
              <a:rPr lang="en-GB" altLang="en-US" dirty="0"/>
              <a:t>2</a:t>
            </a:r>
            <a:r>
              <a:rPr lang="en-GB" altLang="en-US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14900"/>
          </a:xfrm>
        </p:spPr>
        <p:txBody>
          <a:bodyPr/>
          <a:lstStyle/>
          <a:p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&amp;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vi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nâng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endParaRPr lang="en-US" dirty="0" smtClean="0"/>
          </a:p>
          <a:p>
            <a:pPr lvl="1"/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càng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endParaRPr lang="en-US" dirty="0" smtClean="0"/>
          </a:p>
          <a:p>
            <a:pPr lvl="1"/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endParaRPr lang="en-US" dirty="0" smtClean="0"/>
          </a:p>
          <a:p>
            <a:pPr lvl="1"/>
            <a:r>
              <a:rPr lang="en-US" dirty="0" err="1" smtClean="0"/>
              <a:t>Tuy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: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R&amp;D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xuống</a:t>
            </a:r>
            <a:endParaRPr lang="en-US" dirty="0" smtClean="0"/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endParaRPr lang="en-US" dirty="0" smtClean="0"/>
          </a:p>
          <a:p>
            <a:pPr lvl="1"/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tỏa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/>
              <a:t> </a:t>
            </a:r>
            <a:r>
              <a:rPr lang="en-US" dirty="0" smtClean="0"/>
              <a:t>FDI: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FDI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suất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tỏa</a:t>
            </a:r>
            <a:r>
              <a:rPr lang="en-US" dirty="0" smtClean="0"/>
              <a:t>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kênh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toả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TNXH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chặt</a:t>
            </a:r>
            <a:r>
              <a:rPr lang="en-US" dirty="0" smtClean="0"/>
              <a:t> </a:t>
            </a:r>
            <a:r>
              <a:rPr lang="en-US" dirty="0" err="1" smtClean="0"/>
              <a:t>chẽ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mối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BB7699-DB49-45C1-921D-7F9D5A1DA122}" type="slidenum">
              <a:rPr lang="da-DK" smtClean="0"/>
              <a:pPr>
                <a:defRPr/>
              </a:pPr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700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Kết</a:t>
            </a:r>
            <a:r>
              <a:rPr lang="en-GB" altLang="en-US" dirty="0"/>
              <a:t> </a:t>
            </a:r>
            <a:r>
              <a:rPr lang="en-GB" altLang="en-US" dirty="0" err="1"/>
              <a:t>luận</a:t>
            </a:r>
            <a:r>
              <a:rPr lang="en-GB" altLang="en-US" dirty="0"/>
              <a:t> </a:t>
            </a:r>
            <a:r>
              <a:rPr lang="en-GB" altLang="en-US" dirty="0" err="1"/>
              <a:t>và</a:t>
            </a:r>
            <a:r>
              <a:rPr lang="en-GB" altLang="en-US" dirty="0"/>
              <a:t> </a:t>
            </a:r>
            <a:r>
              <a:rPr lang="en-GB" altLang="en-US" dirty="0" err="1"/>
              <a:t>kiến</a:t>
            </a:r>
            <a:r>
              <a:rPr lang="en-GB" altLang="en-US" dirty="0"/>
              <a:t> </a:t>
            </a:r>
            <a:r>
              <a:rPr lang="en-GB" altLang="en-US" dirty="0" err="1"/>
              <a:t>nghị</a:t>
            </a:r>
            <a:r>
              <a:rPr lang="en-GB" altLang="en-US" dirty="0"/>
              <a:t> </a:t>
            </a:r>
            <a:r>
              <a:rPr lang="en-GB" altLang="en-US" dirty="0" err="1"/>
              <a:t>cho</a:t>
            </a:r>
            <a:r>
              <a:rPr lang="en-GB" altLang="en-US" dirty="0"/>
              <a:t> </a:t>
            </a:r>
            <a:r>
              <a:rPr lang="en-GB" altLang="en-US" dirty="0" err="1"/>
              <a:t>tương</a:t>
            </a:r>
            <a:r>
              <a:rPr lang="en-GB" altLang="en-US" dirty="0"/>
              <a:t> </a:t>
            </a:r>
            <a:r>
              <a:rPr lang="en-GB" altLang="en-US" dirty="0" err="1" smtClean="0"/>
              <a:t>lai</a:t>
            </a:r>
            <a:r>
              <a:rPr lang="en-GB" altLang="en-US" dirty="0" smtClean="0"/>
              <a:t> (</a:t>
            </a:r>
            <a:r>
              <a:rPr lang="en-GB" altLang="en-US" dirty="0"/>
              <a:t>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43100"/>
            <a:ext cx="8136904" cy="4914900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,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r>
              <a:rPr lang="en-US" sz="1600" dirty="0" err="1" smtClean="0"/>
              <a:t>Bài</a:t>
            </a:r>
            <a:r>
              <a:rPr lang="en-US" sz="1600" dirty="0" smtClean="0"/>
              <a:t> </a:t>
            </a:r>
            <a:r>
              <a:rPr lang="en-US" sz="1600" dirty="0" err="1" smtClean="0"/>
              <a:t>học</a:t>
            </a:r>
            <a:r>
              <a:rPr lang="en-US" sz="1600" dirty="0" smtClean="0"/>
              <a:t> 1: </a:t>
            </a:r>
            <a:r>
              <a:rPr lang="en-US" sz="1600" dirty="0" err="1" smtClean="0"/>
              <a:t>doanh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tiếp</a:t>
            </a:r>
            <a:r>
              <a:rPr lang="en-US" sz="1600" dirty="0" smtClean="0"/>
              <a:t> </a:t>
            </a:r>
            <a:r>
              <a:rPr lang="en-US" sz="1600" dirty="0" err="1" smtClean="0"/>
              <a:t>tục</a:t>
            </a:r>
            <a:r>
              <a:rPr lang="en-US" sz="1600" dirty="0" smtClean="0"/>
              <a:t> </a:t>
            </a:r>
            <a:r>
              <a:rPr lang="en-US" sz="1600" dirty="0" err="1" smtClean="0"/>
              <a:t>phải</a:t>
            </a:r>
            <a:r>
              <a:rPr lang="en-US" sz="1600" dirty="0" smtClean="0"/>
              <a:t> </a:t>
            </a:r>
            <a:r>
              <a:rPr lang="en-US" sz="1600" dirty="0" err="1" smtClean="0"/>
              <a:t>đối</a:t>
            </a:r>
            <a:r>
              <a:rPr lang="en-US" sz="1600" dirty="0" smtClean="0"/>
              <a:t> </a:t>
            </a:r>
            <a:r>
              <a:rPr lang="en-US" sz="1600" dirty="0" err="1" smtClean="0"/>
              <a:t>mặt</a:t>
            </a:r>
            <a:r>
              <a:rPr lang="en-US" sz="1600" dirty="0" smtClean="0"/>
              <a:t> </a:t>
            </a:r>
            <a:r>
              <a:rPr lang="en-US" sz="1600" dirty="0" err="1" smtClean="0"/>
              <a:t>với</a:t>
            </a:r>
            <a:r>
              <a:rPr lang="en-US" sz="1600" dirty="0" smtClean="0"/>
              <a:t> </a:t>
            </a:r>
            <a:r>
              <a:rPr lang="en-US" sz="1600" dirty="0" err="1" smtClean="0"/>
              <a:t>những</a:t>
            </a:r>
            <a:r>
              <a:rPr lang="en-US" sz="1600" dirty="0" smtClean="0"/>
              <a:t> </a:t>
            </a:r>
            <a:r>
              <a:rPr lang="en-US" sz="1600" dirty="0" err="1" smtClean="0"/>
              <a:t>trở</a:t>
            </a:r>
            <a:r>
              <a:rPr lang="en-US" sz="1600" dirty="0" smtClean="0"/>
              <a:t> </a:t>
            </a:r>
            <a:r>
              <a:rPr lang="en-US" sz="1600" dirty="0" err="1" smtClean="0"/>
              <a:t>ngại</a:t>
            </a:r>
            <a:r>
              <a:rPr lang="en-US" sz="1600" dirty="0" smtClean="0"/>
              <a:t>, </a:t>
            </a:r>
            <a:r>
              <a:rPr lang="en-US" sz="1600" dirty="0" err="1" smtClean="0"/>
              <a:t>đặc</a:t>
            </a:r>
            <a:r>
              <a:rPr lang="en-US" sz="1600" dirty="0" smtClean="0"/>
              <a:t> </a:t>
            </a:r>
            <a:r>
              <a:rPr lang="en-US" sz="1600" dirty="0" err="1" smtClean="0"/>
              <a:t>biệt</a:t>
            </a:r>
            <a:r>
              <a:rPr lang="en-US" sz="1600" dirty="0" smtClean="0"/>
              <a:t> </a:t>
            </a:r>
            <a:r>
              <a:rPr lang="en-US" sz="1600" dirty="0" err="1" smtClean="0"/>
              <a:t>là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DN </a:t>
            </a:r>
            <a:r>
              <a:rPr lang="en-US" sz="1600" dirty="0" err="1" smtClean="0"/>
              <a:t>vừa</a:t>
            </a:r>
            <a:r>
              <a:rPr lang="en-US" sz="1600" dirty="0" smtClean="0"/>
              <a:t> </a:t>
            </a:r>
            <a:r>
              <a:rPr lang="en-US" sz="1600" dirty="0" err="1" smtClean="0"/>
              <a:t>và</a:t>
            </a:r>
            <a:r>
              <a:rPr lang="en-US" sz="1600" dirty="0" smtClean="0"/>
              <a:t> </a:t>
            </a:r>
            <a:r>
              <a:rPr lang="en-US" sz="1600" dirty="0" err="1" smtClean="0"/>
              <a:t>nhỏ</a:t>
            </a:r>
            <a:r>
              <a:rPr lang="en-US" sz="1600" dirty="0" smtClean="0"/>
              <a:t>: </a:t>
            </a:r>
            <a:r>
              <a:rPr lang="en-US" sz="1600" dirty="0" err="1" smtClean="0"/>
              <a:t>quá</a:t>
            </a:r>
            <a:r>
              <a:rPr lang="en-US" sz="1600" dirty="0" smtClean="0"/>
              <a:t> </a:t>
            </a:r>
            <a:r>
              <a:rPr lang="en-US" sz="1600" dirty="0" err="1" smtClean="0"/>
              <a:t>trình</a:t>
            </a:r>
            <a:r>
              <a:rPr lang="en-US" sz="1600" dirty="0" smtClean="0"/>
              <a:t> </a:t>
            </a:r>
            <a:r>
              <a:rPr lang="en-US" sz="1600" dirty="0" err="1" smtClean="0"/>
              <a:t>cải</a:t>
            </a:r>
            <a:r>
              <a:rPr lang="en-US" sz="1600" dirty="0" smtClean="0"/>
              <a:t> </a:t>
            </a:r>
            <a:r>
              <a:rPr lang="en-US" sz="1600" dirty="0" err="1" smtClean="0"/>
              <a:t>cách</a:t>
            </a:r>
            <a:r>
              <a:rPr lang="en-US" sz="1600" dirty="0" smtClean="0"/>
              <a:t> </a:t>
            </a:r>
            <a:r>
              <a:rPr lang="en-US" sz="1600" dirty="0" err="1" smtClean="0"/>
              <a:t>chưa</a:t>
            </a:r>
            <a:r>
              <a:rPr lang="en-US" sz="1600" dirty="0" smtClean="0"/>
              <a:t> </a:t>
            </a:r>
            <a:r>
              <a:rPr lang="en-US" sz="1600" dirty="0" err="1" smtClean="0"/>
              <a:t>hoàn</a:t>
            </a:r>
            <a:r>
              <a:rPr lang="en-US" sz="1600" dirty="0" smtClean="0"/>
              <a:t> </a:t>
            </a:r>
            <a:r>
              <a:rPr lang="en-US" sz="1600" dirty="0" err="1" smtClean="0"/>
              <a:t>thành</a:t>
            </a:r>
            <a:r>
              <a:rPr lang="en-US" sz="1600" dirty="0" smtClean="0"/>
              <a:t> (</a:t>
            </a:r>
            <a:r>
              <a:rPr lang="vi-VN" sz="1600" dirty="0"/>
              <a:t>giảm bớt khó khăn tài chính, giáo dục, tiếp cận với máy móc công nghệ cao và thiết bị</a:t>
            </a:r>
            <a:r>
              <a:rPr lang="vi-VN" sz="1600" dirty="0" smtClean="0"/>
              <a:t>)</a:t>
            </a:r>
            <a:endParaRPr lang="en-US" sz="1600" dirty="0" smtClean="0"/>
          </a:p>
          <a:p>
            <a:r>
              <a:rPr lang="en-US" sz="1600" dirty="0" err="1" smtClean="0"/>
              <a:t>Bài</a:t>
            </a:r>
            <a:r>
              <a:rPr lang="en-US" sz="1600" dirty="0" smtClean="0"/>
              <a:t> </a:t>
            </a:r>
            <a:r>
              <a:rPr lang="en-US" sz="1600" dirty="0" err="1" smtClean="0"/>
              <a:t>học</a:t>
            </a:r>
            <a:r>
              <a:rPr lang="en-US" sz="1600" dirty="0" smtClean="0"/>
              <a:t> 2: </a:t>
            </a:r>
            <a:r>
              <a:rPr lang="en-US" sz="1600" dirty="0" err="1" smtClean="0"/>
              <a:t>sự</a:t>
            </a:r>
            <a:r>
              <a:rPr lang="en-US" sz="1600" dirty="0" smtClean="0"/>
              <a:t> </a:t>
            </a:r>
            <a:r>
              <a:rPr lang="en-US" sz="1600" dirty="0" err="1" smtClean="0"/>
              <a:t>hạn</a:t>
            </a:r>
            <a:r>
              <a:rPr lang="en-US" sz="1600" dirty="0" smtClean="0"/>
              <a:t> </a:t>
            </a:r>
            <a:r>
              <a:rPr lang="en-US" sz="1600" dirty="0" err="1" smtClean="0"/>
              <a:t>chế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hoạt</a:t>
            </a:r>
            <a:r>
              <a:rPr lang="en-US" sz="1600" dirty="0" smtClean="0"/>
              <a:t> </a:t>
            </a:r>
            <a:r>
              <a:rPr lang="en-US" sz="1600" dirty="0" err="1" smtClean="0"/>
              <a:t>động</a:t>
            </a:r>
            <a:r>
              <a:rPr lang="en-US" sz="1600" dirty="0" smtClean="0"/>
              <a:t> </a:t>
            </a:r>
            <a:r>
              <a:rPr lang="en-US" sz="1600" dirty="0" err="1" smtClean="0"/>
              <a:t>đổi</a:t>
            </a:r>
            <a:r>
              <a:rPr lang="en-US" sz="1600" dirty="0" smtClean="0"/>
              <a:t> </a:t>
            </a:r>
            <a:r>
              <a:rPr lang="en-US" sz="1600" dirty="0" err="1" smtClean="0"/>
              <a:t>mới</a:t>
            </a:r>
            <a:r>
              <a:rPr lang="en-US" sz="1600" dirty="0" smtClean="0"/>
              <a:t> </a:t>
            </a:r>
            <a:r>
              <a:rPr lang="en-US" sz="1600" dirty="0" err="1" smtClean="0"/>
              <a:t>mang</a:t>
            </a:r>
            <a:r>
              <a:rPr lang="en-US" sz="1600" dirty="0" smtClean="0"/>
              <a:t> </a:t>
            </a:r>
            <a:r>
              <a:rPr lang="en-US" sz="1600" dirty="0" err="1" smtClean="0"/>
              <a:t>tính</a:t>
            </a:r>
            <a:r>
              <a:rPr lang="en-US" sz="1600" dirty="0" smtClean="0"/>
              <a:t> </a:t>
            </a:r>
            <a:r>
              <a:rPr lang="en-US" sz="1600" dirty="0" err="1" smtClean="0"/>
              <a:t>tiên</a:t>
            </a:r>
            <a:r>
              <a:rPr lang="en-US" sz="1600" dirty="0" smtClean="0"/>
              <a:t> </a:t>
            </a:r>
            <a:r>
              <a:rPr lang="en-US" sz="1600" dirty="0" err="1" smtClean="0"/>
              <a:t>phong</a:t>
            </a:r>
            <a:r>
              <a:rPr lang="en-US" sz="1600" dirty="0" smtClean="0"/>
              <a:t> – </a:t>
            </a:r>
            <a:r>
              <a:rPr lang="en-US" sz="1600" dirty="0" err="1" smtClean="0"/>
              <a:t>hỗ</a:t>
            </a:r>
            <a:r>
              <a:rPr lang="en-US" sz="1600" dirty="0" smtClean="0"/>
              <a:t> </a:t>
            </a:r>
            <a:r>
              <a:rPr lang="en-US" sz="1600" dirty="0" err="1" smtClean="0"/>
              <a:t>trợ</a:t>
            </a:r>
            <a:r>
              <a:rPr lang="en-US" sz="1600" dirty="0" smtClean="0"/>
              <a:t> </a:t>
            </a:r>
            <a:r>
              <a:rPr lang="en-US" sz="1600" dirty="0" err="1" smtClean="0"/>
              <a:t>cho</a:t>
            </a:r>
            <a:r>
              <a:rPr lang="en-US" sz="1600" dirty="0" smtClean="0"/>
              <a:t> R&amp;D (</a:t>
            </a:r>
            <a:r>
              <a:rPr lang="en-US" sz="1600" dirty="0" err="1" smtClean="0"/>
              <a:t>pháp</a:t>
            </a:r>
            <a:r>
              <a:rPr lang="en-US" sz="1600" dirty="0" smtClean="0"/>
              <a:t> </a:t>
            </a:r>
            <a:r>
              <a:rPr lang="en-US" sz="1600" dirty="0" err="1" smtClean="0"/>
              <a:t>luật</a:t>
            </a:r>
            <a:r>
              <a:rPr lang="en-US" sz="1600" dirty="0" smtClean="0"/>
              <a:t> </a:t>
            </a:r>
            <a:r>
              <a:rPr lang="en-US" sz="1600" dirty="0" err="1" smtClean="0"/>
              <a:t>về</a:t>
            </a:r>
            <a:r>
              <a:rPr lang="en-US" sz="1600" dirty="0" smtClean="0"/>
              <a:t> </a:t>
            </a:r>
            <a:r>
              <a:rPr lang="en-US" sz="1600" dirty="0" err="1" smtClean="0"/>
              <a:t>bảo</a:t>
            </a:r>
            <a:r>
              <a:rPr lang="en-US" sz="1600" dirty="0" smtClean="0"/>
              <a:t> </a:t>
            </a:r>
            <a:r>
              <a:rPr lang="en-US" sz="1600" dirty="0" err="1" smtClean="0"/>
              <a:t>hộ</a:t>
            </a:r>
            <a:r>
              <a:rPr lang="en-US" sz="1600" dirty="0" smtClean="0"/>
              <a:t> </a:t>
            </a:r>
            <a:r>
              <a:rPr lang="en-US" sz="1600" dirty="0" err="1" smtClean="0"/>
              <a:t>sáng</a:t>
            </a:r>
            <a:r>
              <a:rPr lang="en-US" sz="1600" dirty="0" smtClean="0"/>
              <a:t> </a:t>
            </a:r>
            <a:r>
              <a:rPr lang="en-US" sz="1600" dirty="0" err="1" smtClean="0"/>
              <a:t>chế</a:t>
            </a:r>
            <a:r>
              <a:rPr lang="en-US" sz="1600" dirty="0" smtClean="0"/>
              <a:t> </a:t>
            </a:r>
            <a:r>
              <a:rPr lang="en-US" sz="1600" dirty="0" err="1" smtClean="0"/>
              <a:t>và</a:t>
            </a:r>
            <a:r>
              <a:rPr lang="en-US" sz="1600" dirty="0" smtClean="0"/>
              <a:t> </a:t>
            </a:r>
            <a:r>
              <a:rPr lang="en-US" sz="1600" dirty="0" err="1" smtClean="0"/>
              <a:t>trợ</a:t>
            </a:r>
            <a:r>
              <a:rPr lang="en-US" sz="1600" dirty="0" smtClean="0"/>
              <a:t> </a:t>
            </a:r>
            <a:r>
              <a:rPr lang="en-US" sz="1600" dirty="0" err="1" smtClean="0"/>
              <a:t>cấp</a:t>
            </a:r>
            <a:r>
              <a:rPr lang="en-US" sz="1600" dirty="0" smtClean="0"/>
              <a:t>/</a:t>
            </a:r>
            <a:r>
              <a:rPr lang="en-US" sz="1600" dirty="0" err="1" smtClean="0"/>
              <a:t>giảm</a:t>
            </a:r>
            <a:r>
              <a:rPr lang="en-US" sz="1600" dirty="0" smtClean="0"/>
              <a:t> </a:t>
            </a:r>
            <a:r>
              <a:rPr lang="en-US" sz="1600" dirty="0" err="1" smtClean="0"/>
              <a:t>thuế</a:t>
            </a:r>
            <a:r>
              <a:rPr lang="en-US" sz="1600" dirty="0" smtClean="0"/>
              <a:t>) </a:t>
            </a:r>
          </a:p>
          <a:p>
            <a:r>
              <a:rPr lang="en-US" sz="1600" dirty="0" err="1" smtClean="0"/>
              <a:t>Bài</a:t>
            </a:r>
            <a:r>
              <a:rPr lang="en-US" sz="1600" dirty="0" smtClean="0"/>
              <a:t> </a:t>
            </a:r>
            <a:r>
              <a:rPr lang="en-US" sz="1600" dirty="0" err="1" smtClean="0"/>
              <a:t>học</a:t>
            </a:r>
            <a:r>
              <a:rPr lang="en-US" sz="1600" dirty="0" smtClean="0"/>
              <a:t> 3: </a:t>
            </a:r>
            <a:r>
              <a:rPr lang="en-US" sz="1600" dirty="0" err="1" smtClean="0"/>
              <a:t>Tác</a:t>
            </a:r>
            <a:r>
              <a:rPr lang="en-US" sz="1600" dirty="0" smtClean="0"/>
              <a:t> </a:t>
            </a:r>
            <a:r>
              <a:rPr lang="en-US" sz="1600" dirty="0" err="1" smtClean="0"/>
              <a:t>động</a:t>
            </a:r>
            <a:r>
              <a:rPr lang="en-US" sz="1600" dirty="0" smtClean="0"/>
              <a:t> </a:t>
            </a:r>
            <a:r>
              <a:rPr lang="en-US" sz="1600" dirty="0" err="1" smtClean="0"/>
              <a:t>làn</a:t>
            </a:r>
            <a:r>
              <a:rPr lang="en-US" sz="1600" dirty="0" smtClean="0"/>
              <a:t> </a:t>
            </a:r>
            <a:r>
              <a:rPr lang="en-US" sz="1600" dirty="0" err="1" smtClean="0"/>
              <a:t>tỏa</a:t>
            </a:r>
            <a:r>
              <a:rPr lang="en-US" sz="1600" dirty="0" smtClean="0"/>
              <a:t> </a:t>
            </a:r>
            <a:r>
              <a:rPr lang="en-US" sz="1600" dirty="0" err="1" smtClean="0"/>
              <a:t>từ</a:t>
            </a:r>
            <a:r>
              <a:rPr lang="en-US" sz="1600" dirty="0" smtClean="0"/>
              <a:t> DN FDI </a:t>
            </a:r>
            <a:r>
              <a:rPr lang="en-US" sz="1600" dirty="0" err="1" smtClean="0"/>
              <a:t>không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hiện</a:t>
            </a:r>
            <a:r>
              <a:rPr lang="en-US" sz="1600" dirty="0" smtClean="0"/>
              <a:t> </a:t>
            </a:r>
            <a:r>
              <a:rPr lang="en-US" sz="1600" dirty="0" err="1" smtClean="0"/>
              <a:t>thông</a:t>
            </a:r>
            <a:r>
              <a:rPr lang="en-US" sz="1600" dirty="0" smtClean="0"/>
              <a:t> qua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kênh</a:t>
            </a:r>
            <a:r>
              <a:rPr lang="en-US" sz="1600" dirty="0" smtClean="0"/>
              <a:t> </a:t>
            </a:r>
            <a:r>
              <a:rPr lang="en-US" sz="1600" dirty="0" err="1" smtClean="0"/>
              <a:t>điển</a:t>
            </a:r>
            <a:r>
              <a:rPr lang="en-US" sz="1600" dirty="0" smtClean="0"/>
              <a:t> </a:t>
            </a:r>
            <a:r>
              <a:rPr lang="en-US" sz="1600" dirty="0" err="1" smtClean="0"/>
              <a:t>hình</a:t>
            </a:r>
            <a:r>
              <a:rPr lang="en-US" sz="1600" dirty="0" smtClean="0"/>
              <a:t> – </a:t>
            </a:r>
            <a:r>
              <a:rPr lang="en-US" sz="1600" dirty="0" err="1" smtClean="0"/>
              <a:t>cơ</a:t>
            </a:r>
            <a:r>
              <a:rPr lang="en-US" sz="1600" dirty="0" smtClean="0"/>
              <a:t> </a:t>
            </a:r>
            <a:r>
              <a:rPr lang="en-US" sz="1600" dirty="0" err="1" smtClean="0"/>
              <a:t>quan</a:t>
            </a:r>
            <a:r>
              <a:rPr lang="en-US" sz="1600" dirty="0" smtClean="0"/>
              <a:t> </a:t>
            </a:r>
            <a:r>
              <a:rPr lang="en-US" sz="1600" dirty="0" err="1" smtClean="0"/>
              <a:t>xúc</a:t>
            </a:r>
            <a:r>
              <a:rPr lang="en-US" sz="1600" dirty="0" smtClean="0"/>
              <a:t> </a:t>
            </a:r>
            <a:r>
              <a:rPr lang="en-US" sz="1600" dirty="0" err="1" smtClean="0"/>
              <a:t>tiến</a:t>
            </a:r>
            <a:r>
              <a:rPr lang="en-US" sz="1600" dirty="0" smtClean="0"/>
              <a:t> </a:t>
            </a:r>
            <a:r>
              <a:rPr lang="en-US" sz="1600" dirty="0" err="1" smtClean="0"/>
              <a:t>đầu</a:t>
            </a:r>
            <a:r>
              <a:rPr lang="en-US" sz="1600" dirty="0" smtClean="0"/>
              <a:t> </a:t>
            </a:r>
            <a:r>
              <a:rPr lang="en-US" sz="1600" dirty="0" err="1" smtClean="0"/>
              <a:t>tư</a:t>
            </a:r>
            <a:r>
              <a:rPr lang="en-US" sz="1600" dirty="0" smtClean="0"/>
              <a:t> </a:t>
            </a:r>
            <a:r>
              <a:rPr lang="en-US" sz="1600" dirty="0" err="1" smtClean="0"/>
              <a:t>nên</a:t>
            </a:r>
            <a:r>
              <a:rPr lang="en-US" sz="1600" dirty="0" smtClean="0"/>
              <a:t> </a:t>
            </a:r>
            <a:r>
              <a:rPr lang="en-US" sz="1600" dirty="0" err="1" smtClean="0"/>
              <a:t>tập</a:t>
            </a:r>
            <a:r>
              <a:rPr lang="en-US" sz="1600" dirty="0" smtClean="0"/>
              <a:t> </a:t>
            </a:r>
            <a:r>
              <a:rPr lang="en-US" sz="1600" dirty="0" err="1" smtClean="0"/>
              <a:t>trung</a:t>
            </a:r>
            <a:r>
              <a:rPr lang="en-US" sz="1600" dirty="0" smtClean="0"/>
              <a:t> </a:t>
            </a:r>
            <a:r>
              <a:rPr lang="en-US" sz="1600" dirty="0" err="1" smtClean="0"/>
              <a:t>vào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DN FDI ở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lĩnh</a:t>
            </a:r>
            <a:r>
              <a:rPr lang="en-US" sz="1600" dirty="0" smtClean="0"/>
              <a:t> </a:t>
            </a:r>
            <a:r>
              <a:rPr lang="en-US" sz="1600" dirty="0" err="1" smtClean="0"/>
              <a:t>vực</a:t>
            </a:r>
            <a:r>
              <a:rPr lang="en-US" sz="1600" dirty="0" smtClean="0"/>
              <a:t> </a:t>
            </a:r>
            <a:r>
              <a:rPr lang="en-US" sz="1600" dirty="0" err="1" smtClean="0"/>
              <a:t>thượng</a:t>
            </a:r>
            <a:r>
              <a:rPr lang="en-US" sz="1600" dirty="0" smtClean="0"/>
              <a:t> </a:t>
            </a:r>
            <a:r>
              <a:rPr lang="en-US" sz="1600" dirty="0" err="1" smtClean="0"/>
              <a:t>nguồn</a:t>
            </a:r>
            <a:r>
              <a:rPr lang="en-US" sz="1600" dirty="0" smtClean="0"/>
              <a:t> </a:t>
            </a:r>
            <a:r>
              <a:rPr lang="en-US" sz="1600" dirty="0" err="1" smtClean="0"/>
              <a:t>nơi</a:t>
            </a:r>
            <a:r>
              <a:rPr lang="en-US" sz="1600" dirty="0" smtClean="0"/>
              <a:t> </a:t>
            </a:r>
            <a:r>
              <a:rPr lang="en-US" sz="1600" dirty="0" err="1" smtClean="0"/>
              <a:t>tác</a:t>
            </a:r>
            <a:r>
              <a:rPr lang="en-US" sz="1600" dirty="0" smtClean="0"/>
              <a:t> </a:t>
            </a:r>
            <a:r>
              <a:rPr lang="en-US" sz="1600" dirty="0" err="1" smtClean="0"/>
              <a:t>động</a:t>
            </a:r>
            <a:r>
              <a:rPr lang="en-US" sz="1600" dirty="0" smtClean="0"/>
              <a:t> </a:t>
            </a:r>
            <a:r>
              <a:rPr lang="en-US" sz="1600" dirty="0" err="1" smtClean="0"/>
              <a:t>lan</a:t>
            </a:r>
            <a:r>
              <a:rPr lang="en-US" sz="1600" dirty="0" smtClean="0"/>
              <a:t> </a:t>
            </a:r>
            <a:r>
              <a:rPr lang="en-US" sz="1600" dirty="0" err="1" smtClean="0"/>
              <a:t>tỏa</a:t>
            </a:r>
            <a:r>
              <a:rPr lang="en-US" sz="1600" dirty="0" smtClean="0"/>
              <a:t> </a:t>
            </a:r>
            <a:r>
              <a:rPr lang="en-US" sz="1600" dirty="0" err="1" smtClean="0"/>
              <a:t>lớn</a:t>
            </a:r>
            <a:r>
              <a:rPr lang="en-US" sz="1600" dirty="0" smtClean="0"/>
              <a:t> </a:t>
            </a:r>
            <a:r>
              <a:rPr lang="en-US" sz="1600" dirty="0" err="1" smtClean="0"/>
              <a:t>nhất</a:t>
            </a:r>
            <a:r>
              <a:rPr lang="en-US" sz="1600" dirty="0" smtClean="0"/>
              <a:t>. </a:t>
            </a:r>
          </a:p>
          <a:p>
            <a:r>
              <a:rPr lang="en-US" sz="1600" dirty="0" err="1" smtClean="0"/>
              <a:t>Bài</a:t>
            </a:r>
            <a:r>
              <a:rPr lang="en-US" sz="1600" dirty="0" smtClean="0"/>
              <a:t> </a:t>
            </a:r>
            <a:r>
              <a:rPr lang="en-US" sz="1600" dirty="0" err="1" smtClean="0"/>
              <a:t>học</a:t>
            </a:r>
            <a:r>
              <a:rPr lang="en-US" sz="1600" dirty="0" smtClean="0"/>
              <a:t> 4: </a:t>
            </a:r>
            <a:r>
              <a:rPr lang="en-US" sz="1600" dirty="0" err="1" smtClean="0"/>
              <a:t>Tìm</a:t>
            </a:r>
            <a:r>
              <a:rPr lang="en-US" sz="1600" dirty="0" smtClean="0"/>
              <a:t> </a:t>
            </a:r>
            <a:r>
              <a:rPr lang="en-US" sz="1600" dirty="0" err="1" smtClean="0"/>
              <a:t>cách</a:t>
            </a:r>
            <a:r>
              <a:rPr lang="en-US" sz="1600" dirty="0" smtClean="0"/>
              <a:t> </a:t>
            </a:r>
            <a:r>
              <a:rPr lang="en-US" sz="1600" dirty="0" err="1" smtClean="0"/>
              <a:t>giúp</a:t>
            </a:r>
            <a:r>
              <a:rPr lang="en-US" sz="1600" dirty="0" smtClean="0"/>
              <a:t> </a:t>
            </a:r>
            <a:r>
              <a:rPr lang="en-US" sz="1600" dirty="0" err="1" smtClean="0"/>
              <a:t>doanh</a:t>
            </a:r>
            <a:r>
              <a:rPr lang="en-US" sz="1600" dirty="0" smtClean="0"/>
              <a:t> </a:t>
            </a:r>
            <a:r>
              <a:rPr lang="en-US" sz="1600" dirty="0" err="1" smtClean="0"/>
              <a:t>nghiệp</a:t>
            </a:r>
            <a:r>
              <a:rPr lang="en-US" sz="1600" dirty="0" smtClean="0"/>
              <a:t> </a:t>
            </a:r>
            <a:r>
              <a:rPr lang="en-US" sz="1600" dirty="0" err="1" smtClean="0"/>
              <a:t>xuất</a:t>
            </a:r>
            <a:r>
              <a:rPr lang="en-US" sz="1600" dirty="0" smtClean="0"/>
              <a:t> </a:t>
            </a:r>
            <a:r>
              <a:rPr lang="en-US" sz="1600" dirty="0" err="1" smtClean="0"/>
              <a:t>khẩu</a:t>
            </a:r>
            <a:r>
              <a:rPr lang="en-US" sz="1600" dirty="0" smtClean="0"/>
              <a:t> </a:t>
            </a:r>
            <a:r>
              <a:rPr lang="en-US" sz="1600" dirty="0" err="1" smtClean="0"/>
              <a:t>tăng</a:t>
            </a:r>
            <a:r>
              <a:rPr lang="en-US" sz="1600" dirty="0" smtClean="0"/>
              <a:t> </a:t>
            </a:r>
            <a:r>
              <a:rPr lang="en-US" sz="1600" dirty="0" err="1" smtClean="0"/>
              <a:t>năng</a:t>
            </a:r>
            <a:r>
              <a:rPr lang="en-US" sz="1600" dirty="0" smtClean="0"/>
              <a:t> </a:t>
            </a:r>
            <a:r>
              <a:rPr lang="en-US" sz="1600" dirty="0" err="1" smtClean="0"/>
              <a:t>suất</a:t>
            </a:r>
            <a:r>
              <a:rPr lang="en-US" sz="1600" dirty="0" smtClean="0"/>
              <a:t> </a:t>
            </a:r>
          </a:p>
          <a:p>
            <a:r>
              <a:rPr lang="da-DK" sz="1600" dirty="0" smtClean="0"/>
              <a:t>Bài học 5: TNXH là hiểu ứng lan tỏa ẩn gắn liền với thương mại/FDI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BB7699-DB49-45C1-921D-7F9D5A1DA122}" type="slidenum">
              <a:rPr lang="da-DK" smtClean="0"/>
              <a:pPr>
                <a:defRPr/>
              </a:pPr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11949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err="1" smtClean="0"/>
              <a:t>Giới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thiệu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568952" cy="4680521"/>
          </a:xfrm>
        </p:spPr>
        <p:txBody>
          <a:bodyPr/>
          <a:lstStyle/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Nhân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tố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nào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quyết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định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tốc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độ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tăng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trưởng</a:t>
            </a:r>
            <a:r>
              <a:rPr lang="en-GB" altLang="en-US" dirty="0" smtClean="0"/>
              <a:t>?  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err="1" smtClean="0"/>
              <a:t>Về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lượng</a:t>
            </a:r>
            <a:r>
              <a:rPr lang="en-GB" altLang="en-US" sz="1600" dirty="0" smtClean="0"/>
              <a:t>: </a:t>
            </a:r>
            <a:r>
              <a:rPr lang="en-GB" altLang="en-US" sz="1600" dirty="0" err="1" smtClean="0"/>
              <a:t>vốn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hữu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hình</a:t>
            </a:r>
            <a:r>
              <a:rPr lang="en-GB" altLang="en-US" sz="1600" dirty="0" smtClean="0"/>
              <a:t>, </a:t>
            </a:r>
            <a:r>
              <a:rPr lang="en-GB" altLang="en-US" sz="1600" dirty="0" err="1" smtClean="0"/>
              <a:t>lao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động</a:t>
            </a:r>
            <a:r>
              <a:rPr lang="en-GB" altLang="en-US" sz="1600" dirty="0" smtClean="0"/>
              <a:t> (</a:t>
            </a:r>
            <a:r>
              <a:rPr lang="en-GB" altLang="en-US" sz="1600" dirty="0" err="1" smtClean="0"/>
              <a:t>và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đất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đai</a:t>
            </a:r>
            <a:r>
              <a:rPr lang="en-GB" altLang="en-US" sz="1600" dirty="0" smtClean="0"/>
              <a:t>)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err="1" smtClean="0"/>
              <a:t>Năng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suất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các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nhân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tố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tổng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hợp</a:t>
            </a:r>
            <a:r>
              <a:rPr lang="en-GB" altLang="en-US" sz="1600" dirty="0" smtClean="0"/>
              <a:t>: </a:t>
            </a:r>
            <a:r>
              <a:rPr lang="en-GB" altLang="en-US" sz="1600" dirty="0" err="1" smtClean="0"/>
              <a:t>có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nhiều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yếu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tố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vô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hình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hơn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trải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dài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từ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công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nghệ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đến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kiến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thức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của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người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lao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động</a:t>
            </a:r>
            <a:r>
              <a:rPr lang="en-GB" altLang="en-US" sz="1600" dirty="0" smtClean="0"/>
              <a:t> (</a:t>
            </a:r>
            <a:r>
              <a:rPr lang="en-GB" altLang="en-US" sz="1600" dirty="0" err="1" smtClean="0"/>
              <a:t>Vốn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nhân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lực</a:t>
            </a:r>
            <a:r>
              <a:rPr lang="en-GB" altLang="en-US" sz="1600" dirty="0" smtClean="0"/>
              <a:t>), </a:t>
            </a:r>
            <a:r>
              <a:rPr lang="en-GB" altLang="en-US" sz="1600" dirty="0" err="1" smtClean="0"/>
              <a:t>và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bao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gồm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cả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cách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thức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kết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hợp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giữa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vốn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và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lao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động</a:t>
            </a:r>
            <a:r>
              <a:rPr lang="en-GB" altLang="en-US" sz="1600" dirty="0" smtClean="0"/>
              <a:t> (= </a:t>
            </a:r>
            <a:r>
              <a:rPr lang="en-GB" altLang="en-US" sz="1600" dirty="0" err="1" smtClean="0"/>
              <a:t>thước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đo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sự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thay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đổi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công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nghệ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hoặc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tính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năng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động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của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công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nghệ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của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nền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kinh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tế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trong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dài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hạn</a:t>
            </a:r>
            <a:r>
              <a:rPr lang="en-GB" altLang="en-US" sz="1600" dirty="0"/>
              <a:t>)</a:t>
            </a:r>
            <a:endParaRPr lang="en-GB" altLang="en-US" sz="1600" dirty="0" smtClean="0"/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Việt</a:t>
            </a:r>
            <a:r>
              <a:rPr lang="en-GB" altLang="en-US" dirty="0" smtClean="0"/>
              <a:t> Nam </a:t>
            </a:r>
            <a:r>
              <a:rPr lang="en-GB" altLang="en-US" dirty="0" err="1" smtClean="0"/>
              <a:t>có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nguồn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lao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động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dồi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dào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kinh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nghiệm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đã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tăng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lên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đáng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kể</a:t>
            </a:r>
            <a:r>
              <a:rPr lang="en-GB" altLang="en-US" dirty="0" smtClean="0"/>
              <a:t>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Tiết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kiệm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trong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nước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cả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nguồn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vốn</a:t>
            </a:r>
            <a:r>
              <a:rPr lang="en-GB" altLang="en-US" dirty="0" smtClean="0"/>
              <a:t> FDI </a:t>
            </a:r>
            <a:r>
              <a:rPr lang="en-GB" altLang="en-US" dirty="0" err="1" smtClean="0"/>
              <a:t>vào</a:t>
            </a:r>
            <a:r>
              <a:rPr lang="en-GB" altLang="en-US" dirty="0" smtClean="0"/>
              <a:t> VN </a:t>
            </a:r>
            <a:r>
              <a:rPr lang="en-GB" altLang="en-US" dirty="0" err="1" smtClean="0"/>
              <a:t>đều</a:t>
            </a:r>
            <a:r>
              <a:rPr lang="en-GB" altLang="en-US" dirty="0" smtClean="0"/>
              <a:t> ở </a:t>
            </a:r>
            <a:r>
              <a:rPr lang="en-GB" altLang="en-US" dirty="0" err="1" smtClean="0"/>
              <a:t>mức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cao</a:t>
            </a:r>
            <a:r>
              <a:rPr lang="en-GB" altLang="en-US" dirty="0" smtClean="0"/>
              <a:t>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Cho </a:t>
            </a:r>
            <a:r>
              <a:rPr lang="en-GB" altLang="en-US" dirty="0" err="1" smtClean="0"/>
              <a:t>đến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hiện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tại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tăng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trưởng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của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Việt</a:t>
            </a:r>
            <a:r>
              <a:rPr lang="en-GB" altLang="en-US" dirty="0" smtClean="0"/>
              <a:t> Nam </a:t>
            </a:r>
            <a:r>
              <a:rPr lang="en-GB" altLang="en-US" dirty="0" err="1" smtClean="0"/>
              <a:t>chủ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yếu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dựa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việc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tích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lũy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các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nhân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tố</a:t>
            </a:r>
            <a:endParaRPr lang="en-GB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lvl="1">
              <a:buFontTx/>
              <a:buNone/>
            </a:pPr>
            <a:endParaRPr lang="en-GB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5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err="1" smtClean="0"/>
              <a:t>Giới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thiệu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650" y="1772815"/>
            <a:ext cx="7920038" cy="4177135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Để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đẩy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mạnh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quá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trình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chuyển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dịch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từ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tăng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trưởng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dựa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vào</a:t>
            </a:r>
            <a:r>
              <a:rPr lang="en-GB" altLang="en-US" dirty="0"/>
              <a:t> </a:t>
            </a:r>
            <a:r>
              <a:rPr lang="en-GB" altLang="en-US" dirty="0" err="1" smtClean="0"/>
              <a:t>tích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lũy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nhân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tố</a:t>
            </a:r>
            <a:r>
              <a:rPr lang="en-GB" altLang="en-US" dirty="0" smtClean="0"/>
              <a:t> sang </a:t>
            </a:r>
            <a:r>
              <a:rPr lang="en-GB" altLang="en-US" dirty="0" err="1" smtClean="0"/>
              <a:t>tăng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trưởng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dựa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vào</a:t>
            </a:r>
            <a:r>
              <a:rPr lang="en-GB" altLang="en-US" dirty="0" smtClean="0"/>
              <a:t> TFP, </a:t>
            </a:r>
            <a:r>
              <a:rPr lang="en-GB" altLang="en-US" dirty="0" err="1" smtClean="0"/>
              <a:t>cần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quan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tâm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nhiều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hơn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năng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suất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r>
              <a:rPr lang="en-GB" altLang="en-US" dirty="0" smtClean="0"/>
              <a:t> 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Đây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bước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cần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thiết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trong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quá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trình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phát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triển</a:t>
            </a:r>
            <a:r>
              <a:rPr lang="en-GB" altLang="en-US" dirty="0" smtClean="0"/>
              <a:t> 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Hiểu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rõ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mối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quan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hệ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giữa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năng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suất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r>
              <a:rPr lang="en-GB" altLang="en-US" dirty="0"/>
              <a:t> </a:t>
            </a:r>
            <a:r>
              <a:rPr lang="en-GB" altLang="en-US" dirty="0" err="1" smtClean="0"/>
              <a:t>là</a:t>
            </a:r>
            <a:r>
              <a:rPr lang="en-GB" altLang="en-US" dirty="0"/>
              <a:t> </a:t>
            </a:r>
            <a:r>
              <a:rPr lang="en-GB" altLang="en-US" dirty="0" err="1" smtClean="0"/>
              <a:t>tối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quan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trọng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để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có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thể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thiết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kế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các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chính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sách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nhằm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cải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thiện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mức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độ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sẵn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sàng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về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của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doanh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nghiệp</a:t>
            </a:r>
            <a:r>
              <a:rPr lang="en-GB" altLang="en-US" dirty="0" smtClean="0"/>
              <a:t> </a:t>
            </a:r>
            <a:endParaRPr lang="en-GB" altLang="en-US" dirty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Đã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có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những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ước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lượng</a:t>
            </a:r>
            <a:r>
              <a:rPr lang="en-GB" altLang="en-US" dirty="0" smtClean="0"/>
              <a:t> </a:t>
            </a:r>
            <a:r>
              <a:rPr lang="en-GB" altLang="en-US" dirty="0"/>
              <a:t>minh </a:t>
            </a:r>
            <a:r>
              <a:rPr lang="en-GB" altLang="en-US" dirty="0" err="1"/>
              <a:t>họa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phát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triển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kinh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tế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vĩ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mô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tuy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nhiên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để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xây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dựng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các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chính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sách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hiểu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sâu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về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mối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quan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hệ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giữa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năng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suất</a:t>
            </a:r>
            <a:r>
              <a:rPr lang="en-GB" altLang="en-US" dirty="0" smtClean="0"/>
              <a:t> – </a:t>
            </a:r>
            <a:r>
              <a:rPr lang="en-GB" altLang="en-US" dirty="0" err="1" smtClean="0"/>
              <a:t>công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nghệ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cần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có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bộ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số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liệu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cấp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độ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doanh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nghiệp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theo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thời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để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có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thể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khám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phá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được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mối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quan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hệ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tương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tác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hết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sức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phức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tạp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này</a:t>
            </a:r>
            <a:r>
              <a:rPr lang="en-GB" altLang="en-US" dirty="0" smtClean="0"/>
              <a:t>.</a:t>
            </a:r>
          </a:p>
          <a:p>
            <a:pPr lvl="1">
              <a:buFontTx/>
              <a:buNone/>
            </a:pPr>
            <a:endParaRPr lang="en-GB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6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err="1" smtClean="0"/>
              <a:t>Giới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thiệu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650" y="1772815"/>
            <a:ext cx="7920038" cy="4536505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Chúng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tôi</a:t>
            </a:r>
            <a:r>
              <a:rPr lang="en-GB" altLang="en-US" dirty="0" smtClean="0"/>
              <a:t> mong </a:t>
            </a:r>
            <a:r>
              <a:rPr lang="en-GB" altLang="en-US" dirty="0" err="1" smtClean="0"/>
              <a:t>muốn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chứng</a:t>
            </a:r>
            <a:r>
              <a:rPr lang="en-GB" altLang="en-US" dirty="0" smtClean="0"/>
              <a:t> minh </a:t>
            </a:r>
            <a:r>
              <a:rPr lang="en-GB" altLang="en-US" dirty="0" err="1" smtClean="0"/>
              <a:t>được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giá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trị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của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nguồn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số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liệu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đặc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biệt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được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thập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bởi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Tổng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cục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Thống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kê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dưới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hợp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tác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với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Đại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học</a:t>
            </a:r>
            <a:r>
              <a:rPr lang="en-GB" altLang="en-US" dirty="0" smtClean="0"/>
              <a:t> Copenhagen </a:t>
            </a:r>
            <a:r>
              <a:rPr lang="en-GB" altLang="en-US" dirty="0" err="1" smtClean="0"/>
              <a:t>và</a:t>
            </a:r>
            <a:r>
              <a:rPr lang="en-GB" altLang="en-US" dirty="0" smtClean="0"/>
              <a:t> CIEM (</a:t>
            </a:r>
            <a:r>
              <a:rPr lang="en-GB" altLang="en-US" dirty="0" err="1" smtClean="0"/>
              <a:t>tài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trợ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bởi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Danida</a:t>
            </a:r>
            <a:r>
              <a:rPr lang="en-GB" altLang="en-US" dirty="0" smtClean="0"/>
              <a:t>)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i="1" dirty="0" err="1" smtClean="0"/>
              <a:t>Điều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tra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về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năng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lực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cạnh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tranh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và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công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nghệ</a:t>
            </a:r>
            <a:r>
              <a:rPr lang="en-GB" altLang="en-US" i="1" dirty="0" smtClean="0"/>
              <a:t> (TCS) 2010-2013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 err="1" smtClean="0"/>
              <a:t>Lưu</a:t>
            </a:r>
            <a:r>
              <a:rPr lang="en-US" altLang="en-US" dirty="0" smtClean="0"/>
              <a:t> ý: </a:t>
            </a:r>
            <a:r>
              <a:rPr lang="en-US" altLang="en-US" dirty="0" err="1" smtClean="0"/>
              <a:t>Điều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còn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gồm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các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dữ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liệu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trách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nhiệm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xã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hội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của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doanh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nghiệp</a:t>
            </a:r>
            <a:r>
              <a:rPr lang="en-US" altLang="en-US" dirty="0" smtClean="0"/>
              <a:t> (ở </a:t>
            </a:r>
            <a:r>
              <a:rPr lang="en-US" altLang="en-US" dirty="0" err="1" smtClean="0"/>
              <a:t>đây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tập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yếu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vào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công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nghệ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năng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lực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cạnh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tranh</a:t>
            </a:r>
            <a:r>
              <a:rPr lang="en-US" altLang="en-US" dirty="0" smtClean="0"/>
              <a:t>)</a:t>
            </a:r>
            <a:endParaRPr lang="en-GB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err="1" smtClean="0"/>
              <a:t>Bố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cục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bài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trình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bày</a:t>
            </a:r>
            <a:r>
              <a:rPr lang="en-GB" altLang="en-US" dirty="0" smtClean="0"/>
              <a:t>:</a:t>
            </a:r>
          </a:p>
          <a:p>
            <a:pPr marL="113157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err="1" smtClean="0"/>
              <a:t>Quan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điểm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quốc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tế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về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công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nghệ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và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năng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lực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cạnh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tranh</a:t>
            </a:r>
            <a:endParaRPr lang="en-US" altLang="en-US" sz="1600" dirty="0" smtClean="0"/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err="1" smtClean="0"/>
              <a:t>Tổng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quan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về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báo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cáo</a:t>
            </a:r>
            <a:r>
              <a:rPr lang="en-GB" altLang="en-US" sz="1600" dirty="0" smtClean="0"/>
              <a:t> TCS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err="1" smtClean="0"/>
              <a:t>Xu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hướng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chính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xuất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hiện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từ</a:t>
            </a:r>
            <a:r>
              <a:rPr lang="en-GB" altLang="en-US" sz="1600" dirty="0" smtClean="0"/>
              <a:t> TCS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err="1" smtClean="0"/>
              <a:t>Ví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dụ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về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các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nghiên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cứu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chuyên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sâu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sử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dụng</a:t>
            </a:r>
            <a:r>
              <a:rPr lang="en-GB" altLang="en-US" sz="1600" dirty="0" smtClean="0"/>
              <a:t> TCS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err="1" smtClean="0"/>
              <a:t>Khuyến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nghị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cho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tương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lai</a:t>
            </a:r>
            <a:endParaRPr lang="en-GB" altLang="en-US" sz="1600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i="1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lvl="1">
              <a:buFontTx/>
              <a:buNone/>
            </a:pPr>
            <a:endParaRPr lang="en-GB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7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55650" y="3705225"/>
            <a:ext cx="7772400" cy="1362075"/>
          </a:xfrm>
        </p:spPr>
        <p:txBody>
          <a:bodyPr/>
          <a:lstStyle/>
          <a:p>
            <a:r>
              <a:rPr lang="en-GB" sz="3200" b="0" cap="none" dirty="0" err="1" smtClean="0"/>
              <a:t>Năng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lực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cạnh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tranh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và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công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nghệ</a:t>
            </a:r>
            <a:r>
              <a:rPr lang="en-GB" sz="3200" b="0" cap="none" dirty="0" smtClean="0"/>
              <a:t>: Theo </a:t>
            </a:r>
            <a:r>
              <a:rPr lang="en-GB" sz="3200" b="0" cap="none" dirty="0" err="1" smtClean="0"/>
              <a:t>quan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điểm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quốc</a:t>
            </a:r>
            <a:r>
              <a:rPr lang="en-GB" sz="3200" b="0" cap="none" dirty="0" smtClean="0"/>
              <a:t> </a:t>
            </a:r>
            <a:r>
              <a:rPr lang="en-GB" sz="3200" b="0" cap="none" dirty="0" err="1" smtClean="0"/>
              <a:t>tế</a:t>
            </a:r>
            <a:endParaRPr lang="en-GB" sz="3200" b="0" cap="none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734ECF-7C9B-44AB-9FF3-C166296EA349}" type="slidenum">
              <a:rPr lang="da-DK" altLang="en-US" smtClean="0"/>
              <a:pPr/>
              <a:t>8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err="1" smtClean="0"/>
              <a:t>Bảng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xếp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hạng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cạnh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toàn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cầu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650" y="1772815"/>
            <a:ext cx="7920038" cy="4177135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 err="1" smtClean="0"/>
              <a:t>Diễn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đàn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kinh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tế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thế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giới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Báo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cáo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năng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lực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cạnh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tranh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toàn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cầu</a:t>
            </a:r>
            <a:r>
              <a:rPr lang="en-US" altLang="en-US" dirty="0" smtClean="0"/>
              <a:t>, 2013-2014 – </a:t>
            </a:r>
            <a:r>
              <a:rPr lang="en-US" altLang="en-US" dirty="0" err="1" smtClean="0"/>
              <a:t>Việt</a:t>
            </a:r>
            <a:r>
              <a:rPr lang="en-US" altLang="en-US" dirty="0" smtClean="0"/>
              <a:t> Nam </a:t>
            </a:r>
            <a:r>
              <a:rPr lang="en-US" altLang="en-US" dirty="0" err="1" smtClean="0"/>
              <a:t>đứng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thứ</a:t>
            </a:r>
            <a:r>
              <a:rPr lang="en-US" altLang="en-US" dirty="0" smtClean="0"/>
              <a:t> 70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thế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Xếp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hạng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năng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lực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cạnh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toàn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cầu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tương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đối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thấp</a:t>
            </a:r>
            <a:r>
              <a:rPr lang="en-US" altLang="en-US" dirty="0" smtClean="0"/>
              <a:t>)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 err="1" smtClean="0"/>
              <a:t>Việt</a:t>
            </a:r>
            <a:r>
              <a:rPr lang="en-US" altLang="en-US" dirty="0" smtClean="0"/>
              <a:t> Nam </a:t>
            </a:r>
            <a:r>
              <a:rPr lang="en-US" altLang="en-US" dirty="0" err="1" smtClean="0"/>
              <a:t>xếp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hạng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nhất</a:t>
            </a:r>
            <a:r>
              <a:rPr lang="en-US" altLang="en-US" dirty="0" smtClean="0"/>
              <a:t> ở </a:t>
            </a:r>
            <a:r>
              <a:rPr lang="en-US" altLang="en-US" dirty="0" err="1" smtClean="0"/>
              <a:t>chỉ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số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nâng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hiệu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quả</a:t>
            </a:r>
            <a:endParaRPr lang="en-US" altLang="en-US" dirty="0" smtClean="0"/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 err="1" smtClean="0"/>
              <a:t>Quy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mô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thị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trường</a:t>
            </a:r>
            <a:r>
              <a:rPr lang="en-US" altLang="en-US" dirty="0" smtClean="0"/>
              <a:t> (36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), </a:t>
            </a:r>
            <a:r>
              <a:rPr lang="en-US" altLang="en-US" dirty="0" err="1" smtClean="0"/>
              <a:t>hiệu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quả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thị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trường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động</a:t>
            </a:r>
            <a:r>
              <a:rPr lang="en-US" altLang="en-US" dirty="0" smtClean="0"/>
              <a:t> (56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hiệu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quả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thị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trường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hàng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hóa</a:t>
            </a:r>
            <a:r>
              <a:rPr lang="en-US" altLang="en-US" dirty="0" smtClean="0"/>
              <a:t> (74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) 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 err="1" smtClean="0"/>
              <a:t>Tuy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nhiên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xếp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hạng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thấp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mức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độ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sẵn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sàng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công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nghệ</a:t>
            </a:r>
            <a:r>
              <a:rPr lang="en-US" altLang="en-US" dirty="0" smtClean="0"/>
              <a:t> (</a:t>
            </a:r>
            <a:r>
              <a:rPr lang="en-US" altLang="en-US" dirty="0"/>
              <a:t>102</a:t>
            </a:r>
            <a:r>
              <a:rPr lang="en-US" altLang="en-US" baseline="30000" dirty="0"/>
              <a:t>nd</a:t>
            </a:r>
            <a:r>
              <a:rPr lang="en-US" altLang="en-US" dirty="0"/>
              <a:t>)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 err="1" smtClean="0"/>
              <a:t>Việt</a:t>
            </a:r>
            <a:r>
              <a:rPr lang="en-US" altLang="en-US" dirty="0" smtClean="0"/>
              <a:t> </a:t>
            </a:r>
            <a:r>
              <a:rPr lang="en-US" altLang="en-US" dirty="0"/>
              <a:t>N</a:t>
            </a:r>
            <a:r>
              <a:rPr lang="en-US" altLang="en-US" dirty="0" smtClean="0"/>
              <a:t>am </a:t>
            </a:r>
            <a:r>
              <a:rPr lang="en-US" altLang="en-US" dirty="0" err="1" smtClean="0"/>
              <a:t>cũng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xếp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hạng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tương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đối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tốt</a:t>
            </a:r>
            <a:r>
              <a:rPr lang="en-US" altLang="en-US" dirty="0" smtClean="0"/>
              <a:t> ở </a:t>
            </a:r>
            <a:r>
              <a:rPr lang="en-US" altLang="en-US" dirty="0" err="1" smtClean="0"/>
              <a:t>chỉ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số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đổi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mới</a:t>
            </a:r>
            <a:r>
              <a:rPr lang="en-US" altLang="en-US" dirty="0"/>
              <a:t> </a:t>
            </a:r>
            <a:r>
              <a:rPr lang="en-US" altLang="en-US" dirty="0" smtClean="0"/>
              <a:t>(76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các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yếu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tố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tinh</a:t>
            </a:r>
            <a:r>
              <a:rPr lang="en-US" altLang="en-US" dirty="0" smtClean="0"/>
              <a:t> vi – </a:t>
            </a:r>
            <a:r>
              <a:rPr lang="en-US" altLang="en-US" dirty="0" err="1" smtClean="0"/>
              <a:t>cho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thấy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tiềm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năng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đầy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hứa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hẹn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tương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lai</a:t>
            </a:r>
            <a:r>
              <a:rPr lang="en-US" altLang="en-US" dirty="0" smtClean="0"/>
              <a:t> 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 err="1" smtClean="0"/>
              <a:t>Mặc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dù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vậy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đây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vẫn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hạng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thấp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nhất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các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nước</a:t>
            </a:r>
            <a:r>
              <a:rPr lang="en-US" altLang="en-US" dirty="0"/>
              <a:t> </a:t>
            </a:r>
            <a:r>
              <a:rPr lang="en-US" altLang="en-US" dirty="0" smtClean="0"/>
              <a:t>ở </a:t>
            </a:r>
            <a:r>
              <a:rPr lang="en-US" altLang="en-US" dirty="0" err="1" smtClean="0"/>
              <a:t>khu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vực</a:t>
            </a:r>
            <a:r>
              <a:rPr lang="en-US" altLang="en-US" dirty="0" smtClean="0"/>
              <a:t> ASEAN, </a:t>
            </a:r>
            <a:r>
              <a:rPr lang="en-US" altLang="en-US" dirty="0" err="1" smtClean="0"/>
              <a:t>nơi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có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nhiều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đối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cạnh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tranh</a:t>
            </a:r>
            <a:r>
              <a:rPr lang="en-US" altLang="en-US" dirty="0" smtClean="0"/>
              <a:t>. Do </a:t>
            </a:r>
            <a:r>
              <a:rPr lang="en-US" altLang="en-US" dirty="0" err="1" smtClean="0"/>
              <a:t>đó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cần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phải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cẩn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trọng</a:t>
            </a:r>
            <a:endParaRPr lang="en-US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buNone/>
            </a:pPr>
            <a:endParaRPr lang="en-GB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lvl="1">
              <a:buFontTx/>
              <a:buNone/>
            </a:pPr>
            <a:endParaRPr lang="en-GB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9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f U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amf 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f UK 1">
        <a:dk1>
          <a:srgbClr val="6E6E6F"/>
        </a:dk1>
        <a:lt1>
          <a:srgbClr val="E1E7F1"/>
        </a:lt1>
        <a:dk2>
          <a:srgbClr val="6E6E6F"/>
        </a:dk2>
        <a:lt2>
          <a:srgbClr val="6E6E6F"/>
        </a:lt2>
        <a:accent1>
          <a:srgbClr val="365CA3"/>
        </a:accent1>
        <a:accent2>
          <a:srgbClr val="6885BA"/>
        </a:accent2>
        <a:accent3>
          <a:srgbClr val="EEF1F7"/>
        </a:accent3>
        <a:accent4>
          <a:srgbClr val="5D5D5E"/>
        </a:accent4>
        <a:accent5>
          <a:srgbClr val="AEB5CE"/>
        </a:accent5>
        <a:accent6>
          <a:srgbClr val="5E78A8"/>
        </a:accent6>
        <a:hlink>
          <a:srgbClr val="9AAFD1"/>
        </a:hlink>
        <a:folHlink>
          <a:srgbClr val="CDD6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G:\_Kunder\Fakulteter og Institutter\Samfundsvidenskab\Øk Inst\new powerpoint\SAM_skabeloner\Samf UK\Samf UK.pot</Template>
  <TotalTime>5443</TotalTime>
  <Words>4058</Words>
  <Application>Microsoft Office PowerPoint</Application>
  <PresentationFormat>On-screen Show (4:3)</PresentationFormat>
  <Paragraphs>531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Samf UK</vt:lpstr>
      <vt:lpstr>Slide 1</vt:lpstr>
      <vt:lpstr>Năng lực cạnh tranh và công nghệ ở Việt Nam  3 Tháng 11 2014  John Rand và Finn Tarp</vt:lpstr>
      <vt:lpstr>Giới thiệu</vt:lpstr>
      <vt:lpstr>Giới thiệu</vt:lpstr>
      <vt:lpstr>Giới thiệu</vt:lpstr>
      <vt:lpstr>Giới thiệu</vt:lpstr>
      <vt:lpstr>Giới thiệu</vt:lpstr>
      <vt:lpstr>Năng lực cạnh tranh và công nghệ: Theo quan điểm quốc tế</vt:lpstr>
      <vt:lpstr>Bảng xếp hạng cạnh tranh toàn cầu</vt:lpstr>
      <vt:lpstr>Điều gì còn thiếu trong phân tích này?</vt:lpstr>
      <vt:lpstr>Điều tra năng lực cạnh tranh và công nghệ ở Việt Nam 2010-2013</vt:lpstr>
      <vt:lpstr>Tổng quan</vt:lpstr>
      <vt:lpstr>Slide 13</vt:lpstr>
      <vt:lpstr>Các xu hướng chính từ TCS 2010-2013</vt:lpstr>
      <vt:lpstr>Xu hướng về các trở ngại trong kinh doanh (trung bình trong thang điểm từ 1-10)</vt:lpstr>
      <vt:lpstr>Xu hướng trong cạnh tranh</vt:lpstr>
      <vt:lpstr>Xu hướng trong tham gia với quốc tế</vt:lpstr>
      <vt:lpstr>Xu hướng trong tham gia với quốc tế</vt:lpstr>
      <vt:lpstr>Xu hướng hợp tác với doanh nghiệp FDI</vt:lpstr>
      <vt:lpstr>Xu hướng hợp tác với doanh nghiệp FDI</vt:lpstr>
      <vt:lpstr>Xu hướng trong chuyển giao công nghệ</vt:lpstr>
      <vt:lpstr>Nguồn gốc của chuyển giao công nghệ (2012)</vt:lpstr>
      <vt:lpstr>Xu hướng đổi mới</vt:lpstr>
      <vt:lpstr>Chỉ số TNXH (1) </vt:lpstr>
      <vt:lpstr>Chỉ số TNXH (2)</vt:lpstr>
      <vt:lpstr>Phân theo quy mô</vt:lpstr>
      <vt:lpstr>Phân theo sở hữu</vt:lpstr>
      <vt:lpstr>Tóm tắt TNXH</vt:lpstr>
      <vt:lpstr>Các nghiên cứu sâu từ TCS (từ quan hệ tương quan đến quan hệ nhân quả sử dụng GSO VES)</vt:lpstr>
      <vt:lpstr>Chuyển giao công nghệ</vt:lpstr>
      <vt:lpstr>Chuyển giao công nghệ</vt:lpstr>
      <vt:lpstr>Bằng chứng cụ thể về lan tỏa từ FDI</vt:lpstr>
      <vt:lpstr>Học hỏi qua xuất khẩu</vt:lpstr>
      <vt:lpstr>Học hỏi qua xuất khẩu</vt:lpstr>
      <vt:lpstr>Các bài học từ việc học hỏi qua xuất khẩu</vt:lpstr>
      <vt:lpstr>Sự chuyển giao các hành vi trách nhiệm xã hội</vt:lpstr>
      <vt:lpstr>Tác động lan tỏa của TNXH</vt:lpstr>
      <vt:lpstr>Bằng chứng về chuyển giao TNXH</vt:lpstr>
      <vt:lpstr>Kết luận và kiến nghị</vt:lpstr>
      <vt:lpstr>Kết luận và kiến nghị cho tương lai (1)</vt:lpstr>
      <vt:lpstr>Kết luận và kiến nghị cho tương lai (2)</vt:lpstr>
      <vt:lpstr>Kết luận và kiến nghị cho tương lai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Land  Market- and non-market land transactions in rural   Vietnam  by  Thomas Markussen &amp; Finn Tarp Luu Duc Khai &amp; Nguyen Le Hoa</dc:title>
  <dc:creator>John Rand</dc:creator>
  <cp:lastModifiedBy>ADMIN</cp:lastModifiedBy>
  <cp:revision>370</cp:revision>
  <cp:lastPrinted>2012-11-10T13:16:24Z</cp:lastPrinted>
  <dcterms:created xsi:type="dcterms:W3CDTF">2005-07-15T13:21:13Z</dcterms:created>
  <dcterms:modified xsi:type="dcterms:W3CDTF">2014-10-31T08:20:11Z</dcterms:modified>
</cp:coreProperties>
</file>