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30"/>
  </p:notesMasterIdLst>
  <p:handoutMasterIdLst>
    <p:handoutMasterId r:id="rId31"/>
  </p:handoutMasterIdLst>
  <p:sldIdLst>
    <p:sldId id="256" r:id="rId2"/>
    <p:sldId id="404" r:id="rId3"/>
    <p:sldId id="412" r:id="rId4"/>
    <p:sldId id="407" r:id="rId5"/>
    <p:sldId id="405" r:id="rId6"/>
    <p:sldId id="408" r:id="rId7"/>
    <p:sldId id="409" r:id="rId8"/>
    <p:sldId id="410" r:id="rId9"/>
    <p:sldId id="406" r:id="rId10"/>
    <p:sldId id="417" r:id="rId11"/>
    <p:sldId id="418" r:id="rId12"/>
    <p:sldId id="411" r:id="rId13"/>
    <p:sldId id="413" r:id="rId14"/>
    <p:sldId id="414" r:id="rId15"/>
    <p:sldId id="415" r:id="rId16"/>
    <p:sldId id="442" r:id="rId17"/>
    <p:sldId id="443" r:id="rId18"/>
    <p:sldId id="416" r:id="rId19"/>
    <p:sldId id="419" r:id="rId20"/>
    <p:sldId id="438" r:id="rId21"/>
    <p:sldId id="420" r:id="rId22"/>
    <p:sldId id="439" r:id="rId23"/>
    <p:sldId id="444" r:id="rId24"/>
    <p:sldId id="428" r:id="rId25"/>
    <p:sldId id="432" r:id="rId26"/>
    <p:sldId id="434" r:id="rId27"/>
    <p:sldId id="435" r:id="rId28"/>
    <p:sldId id="437" r:id="rId29"/>
  </p:sldIdLst>
  <p:sldSz cx="9144000" cy="6858000" type="screen4x3"/>
  <p:notesSz cx="6797675" cy="9926638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3127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dLbls>
            <c:dLbl>
              <c:idx val="3"/>
              <c:delete val="1"/>
            </c:dLbl>
            <c:dLbl>
              <c:idx val="13"/>
              <c:layout>
                <c:manualLayout>
                  <c:x val="3.861936088910895E-3"/>
                  <c:y val="-6.1847692508856513E-3"/>
                </c:manualLayout>
              </c:layout>
              <c:showVal val="1"/>
            </c:dLbl>
            <c:dLbl>
              <c:idx val="14"/>
              <c:delete val="1"/>
            </c:dLbl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</c:dLbls>
          <c:cat>
            <c:strRef>
              <c:f>Sheet1!$U$35:$U$54</c:f>
              <c:strCache>
                <c:ptCount val="20"/>
                <c:pt idx="0">
                  <c:v>Micro</c:v>
                </c:pt>
                <c:pt idx="1">
                  <c:v>Small </c:v>
                </c:pt>
                <c:pt idx="2">
                  <c:v>Medium </c:v>
                </c:pt>
                <c:pt idx="4">
                  <c:v>HCMC</c:v>
                </c:pt>
                <c:pt idx="5">
                  <c:v>Nghe An</c:v>
                </c:pt>
                <c:pt idx="6">
                  <c:v>Ha Tay</c:v>
                </c:pt>
                <c:pt idx="7">
                  <c:v>Ha Noi </c:v>
                </c:pt>
                <c:pt idx="8">
                  <c:v>Phu Tho</c:v>
                </c:pt>
                <c:pt idx="9">
                  <c:v>Hai Phong</c:v>
                </c:pt>
                <c:pt idx="10">
                  <c:v>Quang Nam</c:v>
                </c:pt>
                <c:pt idx="11">
                  <c:v>Long An</c:v>
                </c:pt>
                <c:pt idx="12">
                  <c:v>Khanh Hoa</c:v>
                </c:pt>
                <c:pt idx="13">
                  <c:v>Lam Dong</c:v>
                </c:pt>
                <c:pt idx="15">
                  <c:v>Household </c:v>
                </c:pt>
                <c:pt idx="16">
                  <c:v>Limited liability </c:v>
                </c:pt>
                <c:pt idx="17">
                  <c:v>Private</c:v>
                </c:pt>
                <c:pt idx="18">
                  <c:v>Joint stock</c:v>
                </c:pt>
                <c:pt idx="19">
                  <c:v>Cooperative</c:v>
                </c:pt>
              </c:strCache>
            </c:strRef>
          </c:cat>
          <c:val>
            <c:numRef>
              <c:f>Sheet1!$V$35:$V$54</c:f>
              <c:numCache>
                <c:formatCode>0%</c:formatCode>
                <c:ptCount val="20"/>
                <c:pt idx="0">
                  <c:v>0.71640000000000004</c:v>
                </c:pt>
                <c:pt idx="1">
                  <c:v>0.23</c:v>
                </c:pt>
                <c:pt idx="2">
                  <c:v>5.3600000000000002E-2</c:v>
                </c:pt>
                <c:pt idx="3">
                  <c:v>0</c:v>
                </c:pt>
                <c:pt idx="4">
                  <c:v>0.24380333197887041</c:v>
                </c:pt>
                <c:pt idx="5">
                  <c:v>0.13937423811458757</c:v>
                </c:pt>
                <c:pt idx="6">
                  <c:v>0.13896789922795619</c:v>
                </c:pt>
                <c:pt idx="7">
                  <c:v>0.11377488825680622</c:v>
                </c:pt>
                <c:pt idx="8">
                  <c:v>0.10361641609101997</c:v>
                </c:pt>
                <c:pt idx="9">
                  <c:v>7.3953677366924014E-2</c:v>
                </c:pt>
                <c:pt idx="10">
                  <c:v>6.5014221861032145E-2</c:v>
                </c:pt>
                <c:pt idx="11">
                  <c:v>5.4449410808614415E-2</c:v>
                </c:pt>
                <c:pt idx="12">
                  <c:v>3.5757822023567677E-2</c:v>
                </c:pt>
                <c:pt idx="13">
                  <c:v>3.1288094270621715E-2</c:v>
                </c:pt>
                <c:pt idx="14">
                  <c:v>0</c:v>
                </c:pt>
                <c:pt idx="15">
                  <c:v>0.63100000000000034</c:v>
                </c:pt>
                <c:pt idx="16">
                  <c:v>0.22190000000000004</c:v>
                </c:pt>
                <c:pt idx="17">
                  <c:v>8.0500000000000058E-2</c:v>
                </c:pt>
                <c:pt idx="18">
                  <c:v>4.4300000000000027E-2</c:v>
                </c:pt>
                <c:pt idx="19">
                  <c:v>2.2300000000000011E-2</c:v>
                </c:pt>
              </c:numCache>
            </c:numRef>
          </c:val>
        </c:ser>
        <c:axId val="33890688"/>
        <c:axId val="33892992"/>
      </c:barChart>
      <c:catAx>
        <c:axId val="33890688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33892992"/>
        <c:crosses val="autoZero"/>
        <c:auto val="1"/>
        <c:lblAlgn val="ctr"/>
        <c:lblOffset val="100"/>
      </c:catAx>
      <c:valAx>
        <c:axId val="33892992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33890688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Sheet1!$Y$61</c:f>
              <c:strCache>
                <c:ptCount val="1"/>
                <c:pt idx="0">
                  <c:v>Percentage of firms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4"/>
              <c:layout/>
              <c:showVal val="1"/>
            </c:dLbl>
            <c:dLbl>
              <c:idx val="14"/>
              <c:layout/>
              <c:showVal val="1"/>
            </c:dLbl>
            <c:delete val="1"/>
          </c:dLbls>
          <c:cat>
            <c:strRef>
              <c:f>Sheet1!$X$62:$X$80</c:f>
              <c:strCache>
                <c:ptCount val="19"/>
                <c:pt idx="0">
                  <c:v>Food &amp; beverages</c:v>
                </c:pt>
                <c:pt idx="1">
                  <c:v>Fabricated metal </c:v>
                </c:pt>
                <c:pt idx="2">
                  <c:v>Wood </c:v>
                </c:pt>
                <c:pt idx="3">
                  <c:v>Furniture</c:v>
                </c:pt>
                <c:pt idx="4">
                  <c:v>Rubber and plastic </c:v>
                </c:pt>
                <c:pt idx="5">
                  <c:v>Apparel </c:v>
                </c:pt>
                <c:pt idx="6">
                  <c:v>Mineral products</c:v>
                </c:pt>
                <c:pt idx="7">
                  <c:v>Textiles</c:v>
                </c:pt>
                <c:pt idx="8">
                  <c:v>Paper </c:v>
                </c:pt>
                <c:pt idx="9">
                  <c:v>Publishing</c:v>
                </c:pt>
                <c:pt idx="10">
                  <c:v>Machinery </c:v>
                </c:pt>
                <c:pt idx="11">
                  <c:v>Chemical products </c:v>
                </c:pt>
                <c:pt idx="12">
                  <c:v>Leather</c:v>
                </c:pt>
                <c:pt idx="13">
                  <c:v>Services</c:v>
                </c:pt>
                <c:pt idx="14">
                  <c:v>Basic metals</c:v>
                </c:pt>
                <c:pt idx="15">
                  <c:v>Motor vehicles</c:v>
                </c:pt>
                <c:pt idx="16">
                  <c:v>Transport equipment</c:v>
                </c:pt>
                <c:pt idx="17">
                  <c:v>Refined petroleum </c:v>
                </c:pt>
                <c:pt idx="18">
                  <c:v>Recycling</c:v>
                </c:pt>
              </c:strCache>
            </c:strRef>
          </c:cat>
          <c:val>
            <c:numRef>
              <c:f>Sheet1!$Y$62:$Y$80</c:f>
              <c:numCache>
                <c:formatCode>0%</c:formatCode>
                <c:ptCount val="19"/>
                <c:pt idx="0">
                  <c:v>0.30700000000000016</c:v>
                </c:pt>
                <c:pt idx="1">
                  <c:v>0.17100000000000001</c:v>
                </c:pt>
                <c:pt idx="2">
                  <c:v>0.1</c:v>
                </c:pt>
                <c:pt idx="3">
                  <c:v>8.0000000000000043E-2</c:v>
                </c:pt>
                <c:pt idx="4">
                  <c:v>5.3000000000000012E-2</c:v>
                </c:pt>
                <c:pt idx="5">
                  <c:v>4.7000000000000014E-2</c:v>
                </c:pt>
                <c:pt idx="6">
                  <c:v>4.1000000000000002E-2</c:v>
                </c:pt>
                <c:pt idx="7">
                  <c:v>3.9000000000000014E-2</c:v>
                </c:pt>
                <c:pt idx="8">
                  <c:v>2.8999999999999998E-2</c:v>
                </c:pt>
                <c:pt idx="9">
                  <c:v>2.6000000000000002E-2</c:v>
                </c:pt>
                <c:pt idx="10">
                  <c:v>2.6000000000000002E-2</c:v>
                </c:pt>
                <c:pt idx="11">
                  <c:v>2.1000000000000012E-2</c:v>
                </c:pt>
                <c:pt idx="12">
                  <c:v>2.0000000000000011E-2</c:v>
                </c:pt>
                <c:pt idx="13">
                  <c:v>1.3000000000000001E-2</c:v>
                </c:pt>
                <c:pt idx="14">
                  <c:v>1.1000000000000006E-2</c:v>
                </c:pt>
                <c:pt idx="15">
                  <c:v>5.0000000000000027E-3</c:v>
                </c:pt>
                <c:pt idx="16">
                  <c:v>4.0000000000000027E-3</c:v>
                </c:pt>
                <c:pt idx="17">
                  <c:v>3.0000000000000014E-3</c:v>
                </c:pt>
                <c:pt idx="18">
                  <c:v>2.0000000000000013E-3</c:v>
                </c:pt>
              </c:numCache>
            </c:numRef>
          </c:val>
        </c:ser>
        <c:axId val="70999424"/>
        <c:axId val="78000896"/>
      </c:barChart>
      <c:catAx>
        <c:axId val="70999424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78000896"/>
        <c:crosses val="autoZero"/>
        <c:auto val="1"/>
        <c:lblAlgn val="ctr"/>
        <c:lblOffset val="100"/>
      </c:catAx>
      <c:valAx>
        <c:axId val="78000896"/>
        <c:scaling>
          <c:orientation val="minMax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70999424"/>
        <c:crosses val="autoZero"/>
        <c:crossBetween val="between"/>
      </c:valAx>
    </c:plotArea>
    <c:plotVisOnly val="1"/>
    <c:dispBlanksAs val="gap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DA53E-70AD-499B-8DD7-E4B327356331}" type="datetimeFigureOut">
              <a:rPr lang="da-DK" smtClean="0"/>
              <a:pPr/>
              <a:t>31-10-2014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F3197-2CE7-473A-A16E-D75341E2E992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319171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C247DB-0C8D-4E0C-8F99-1F088FC920B0}" type="datetimeFigureOut">
              <a:rPr lang="da-DK" smtClean="0"/>
              <a:pPr/>
              <a:t>31-10-2014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30AD5-68EA-4802-8E18-BF7A44AF8E5C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20681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30AD5-68EA-4802-8E18-BF7A44AF8E5C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875745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4% of firms in the whole sample</a:t>
            </a:r>
            <a:r>
              <a:rPr lang="en-GB" baseline="0" dirty="0" smtClean="0"/>
              <a:t> have changed legal form since 2011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30AD5-68EA-4802-8E18-BF7A44AF8E5C}" type="slidenum">
              <a:rPr lang="da-DK" smtClean="0"/>
              <a:pPr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076230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KU_new_power_top4u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ine 16"/>
          <p:cNvSpPr>
            <a:spLocks noChangeShapeType="1"/>
          </p:cNvSpPr>
          <p:nvPr/>
        </p:nvSpPr>
        <p:spPr bwMode="auto">
          <a:xfrm flipH="1">
            <a:off x="0" y="1131888"/>
            <a:ext cx="9148763" cy="0"/>
          </a:xfrm>
          <a:prstGeom prst="line">
            <a:avLst/>
          </a:prstGeom>
          <a:noFill/>
          <a:ln w="9525">
            <a:solidFill>
              <a:srgbClr val="901A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4000" y="2065338"/>
            <a:ext cx="6496050" cy="685800"/>
          </a:xfrm>
        </p:spPr>
        <p:txBody>
          <a:bodyPr anchor="t"/>
          <a:lstStyle>
            <a:lvl1pPr>
              <a:defRPr/>
            </a:lvl1pPr>
          </a:lstStyle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44000" y="2930525"/>
            <a:ext cx="6486525" cy="2803525"/>
          </a:xfrm>
        </p:spPr>
        <p:txBody>
          <a:bodyPr/>
          <a:lstStyle>
            <a:lvl1pPr>
              <a:defRPr sz="1400"/>
            </a:lvl1pPr>
          </a:lstStyle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10" name="Rectangle 5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12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703096" y="6596607"/>
            <a:ext cx="405408" cy="21676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a-DK"/>
              <a:t>Dias </a:t>
            </a:r>
            <a:fld id="{C4E2ABC5-E713-4A74-8161-D2A0767D215B}" type="slidenum">
              <a:rPr lang="da-DK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35646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4" descr="top_uk_58_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0320"/>
          <a:stretch>
            <a:fillRect/>
          </a:stretch>
        </p:blipFill>
        <p:spPr bwMode="auto">
          <a:xfrm>
            <a:off x="0" y="0"/>
            <a:ext cx="91440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20"/>
          <p:cNvSpPr>
            <a:spLocks noChangeShapeType="1"/>
          </p:cNvSpPr>
          <p:nvPr/>
        </p:nvSpPr>
        <p:spPr bwMode="auto">
          <a:xfrm flipH="1">
            <a:off x="4763" y="6694488"/>
            <a:ext cx="9148762" cy="0"/>
          </a:xfrm>
          <a:prstGeom prst="line">
            <a:avLst/>
          </a:prstGeom>
          <a:noFill/>
          <a:ln w="9525">
            <a:solidFill>
              <a:srgbClr val="901A1E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a-DK">
              <a:latin typeface="Verdana" pitchFamily="34" charset="0"/>
              <a:ea typeface="+mn-ea"/>
            </a:endParaRPr>
          </a:p>
        </p:txBody>
      </p:sp>
      <p:pic>
        <p:nvPicPr>
          <p:cNvPr id="6" name="Picture 40" descr="KU_new_bot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551488"/>
            <a:ext cx="91440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21439" y="6669360"/>
            <a:ext cx="359073" cy="19987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Dias </a:t>
            </a:r>
            <a:fld id="{A39CBD32-5680-4760-99C4-234CE286DC49}" type="slidenum">
              <a:rPr lang="da-DK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35434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, 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4" descr="top_uk_58_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0320"/>
          <a:stretch>
            <a:fillRect/>
          </a:stretch>
        </p:blipFill>
        <p:spPr bwMode="auto">
          <a:xfrm>
            <a:off x="0" y="0"/>
            <a:ext cx="91440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20"/>
          <p:cNvSpPr>
            <a:spLocks noChangeShapeType="1"/>
          </p:cNvSpPr>
          <p:nvPr/>
        </p:nvSpPr>
        <p:spPr bwMode="auto">
          <a:xfrm flipH="1">
            <a:off x="4763" y="6694488"/>
            <a:ext cx="9148762" cy="0"/>
          </a:xfrm>
          <a:prstGeom prst="line">
            <a:avLst/>
          </a:prstGeom>
          <a:noFill/>
          <a:ln w="9525">
            <a:solidFill>
              <a:srgbClr val="901A1E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a-DK">
              <a:latin typeface="Verdana" pitchFamily="34" charset="0"/>
              <a:ea typeface="+mn-ea"/>
            </a:endParaRPr>
          </a:p>
        </p:txBody>
      </p:sp>
      <p:pic>
        <p:nvPicPr>
          <p:cNvPr id="7" name="Picture 40" descr="KU_new_bot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551488"/>
            <a:ext cx="91440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4" descr="fke3b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404938" y="2708275"/>
            <a:ext cx="466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7"/>
          <p:cNvSpPr txBox="1"/>
          <p:nvPr/>
        </p:nvSpPr>
        <p:spPr>
          <a:xfrm>
            <a:off x="-1404938" y="1474788"/>
            <a:ext cx="1296988" cy="2355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9pPr>
          </a:lstStyle>
          <a:p>
            <a:pPr eaLnBrk="1" hangingPunct="1"/>
            <a:r>
              <a:rPr lang="da-DK" sz="1100">
                <a:solidFill>
                  <a:schemeClr val="bg1"/>
                </a:solidFill>
                <a:cs typeface="Arial" charset="0"/>
              </a:rPr>
              <a:t>Tekst starter uden punktopstilling</a:t>
            </a:r>
            <a:br>
              <a:rPr lang="da-DK" sz="1100">
                <a:solidFill>
                  <a:schemeClr val="bg1"/>
                </a:solidFill>
                <a:cs typeface="Arial" charset="0"/>
              </a:rPr>
            </a:br>
            <a:endParaRPr lang="da-DK" sz="1100">
              <a:solidFill>
                <a:schemeClr val="bg1"/>
              </a:solidFill>
              <a:cs typeface="Arial" charset="0"/>
            </a:endParaRPr>
          </a:p>
          <a:p>
            <a:pPr eaLnBrk="1" hangingPunct="1"/>
            <a:r>
              <a:rPr lang="da-DK" sz="1100">
                <a:solidFill>
                  <a:schemeClr val="bg1"/>
                </a:solidFill>
                <a:cs typeface="Arial" charset="0"/>
              </a:rPr>
              <a:t>For at få punkt-opstilling på teksten, brug forøg indrykning</a:t>
            </a:r>
          </a:p>
          <a:p>
            <a:pPr eaLnBrk="1" hangingPunct="1"/>
            <a:endParaRPr lang="da-DK" sz="1100">
              <a:solidFill>
                <a:schemeClr val="bg1"/>
              </a:solidFill>
              <a:cs typeface="Arial" charset="0"/>
            </a:endParaRPr>
          </a:p>
          <a:p>
            <a:pPr eaLnBrk="1" hangingPunct="1"/>
            <a:endParaRPr lang="da-DK" sz="1100">
              <a:solidFill>
                <a:schemeClr val="bg1"/>
              </a:solidFill>
              <a:cs typeface="Arial" charset="0"/>
            </a:endParaRPr>
          </a:p>
          <a:p>
            <a:pPr eaLnBrk="1" hangingPunct="1"/>
            <a:r>
              <a:rPr lang="da-DK" sz="1100">
                <a:solidFill>
                  <a:schemeClr val="bg1"/>
                </a:solidFill>
                <a:cs typeface="Arial" charset="0"/>
              </a:rPr>
              <a:t>For at få venstre-stillet tekst uden punktopstilling, brug formindsk indrykning</a:t>
            </a:r>
          </a:p>
        </p:txBody>
      </p:sp>
      <p:sp>
        <p:nvSpPr>
          <p:cNvPr id="10" name="Line 37"/>
          <p:cNvSpPr>
            <a:spLocks noChangeShapeType="1"/>
          </p:cNvSpPr>
          <p:nvPr/>
        </p:nvSpPr>
        <p:spPr bwMode="auto">
          <a:xfrm>
            <a:off x="-1404938" y="1412875"/>
            <a:ext cx="1296988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>
              <a:latin typeface="Verdana" pitchFamily="34" charset="0"/>
              <a:ea typeface="+mn-ea"/>
            </a:endParaRP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-1404938" y="827088"/>
            <a:ext cx="129698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9pPr>
          </a:lstStyle>
          <a:p>
            <a:pPr eaLnBrk="1" hangingPunct="1"/>
            <a:r>
              <a:rPr lang="da-DK" sz="1100">
                <a:solidFill>
                  <a:schemeClr val="bg1"/>
                </a:solidFill>
              </a:rPr>
              <a:t>Overskrift her</a:t>
            </a:r>
          </a:p>
        </p:txBody>
      </p:sp>
      <p:sp>
        <p:nvSpPr>
          <p:cNvPr id="12" name="Line 39"/>
          <p:cNvSpPr>
            <a:spLocks noChangeShapeType="1"/>
          </p:cNvSpPr>
          <p:nvPr/>
        </p:nvSpPr>
        <p:spPr bwMode="auto">
          <a:xfrm>
            <a:off x="-1404938" y="765175"/>
            <a:ext cx="1296988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>
              <a:latin typeface="Verdana" pitchFamily="34" charset="0"/>
              <a:ea typeface="+mn-ea"/>
            </a:endParaRPr>
          </a:p>
        </p:txBody>
      </p:sp>
      <p:pic>
        <p:nvPicPr>
          <p:cNvPr id="13" name="Picture 4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404938" y="3875088"/>
            <a:ext cx="5048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Line 41"/>
          <p:cNvSpPr>
            <a:spLocks noChangeShapeType="1"/>
          </p:cNvSpPr>
          <p:nvPr/>
        </p:nvSpPr>
        <p:spPr bwMode="auto">
          <a:xfrm flipV="1">
            <a:off x="-1270000" y="4164013"/>
            <a:ext cx="0" cy="2159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a-DK">
              <a:latin typeface="Verdana" pitchFamily="34" charset="0"/>
              <a:ea typeface="+mn-ea"/>
            </a:endParaRPr>
          </a:p>
        </p:txBody>
      </p:sp>
      <p:sp>
        <p:nvSpPr>
          <p:cNvPr id="15" name="Line 42"/>
          <p:cNvSpPr>
            <a:spLocks noChangeShapeType="1"/>
          </p:cNvSpPr>
          <p:nvPr/>
        </p:nvSpPr>
        <p:spPr bwMode="auto">
          <a:xfrm>
            <a:off x="-1116013" y="3875088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>
              <a:latin typeface="Verdana" pitchFamily="34" charset="0"/>
              <a:ea typeface="+mn-ea"/>
            </a:endParaRPr>
          </a:p>
        </p:txBody>
      </p:sp>
      <p:sp>
        <p:nvSpPr>
          <p:cNvPr id="16" name="Line 43"/>
          <p:cNvSpPr>
            <a:spLocks noChangeShapeType="1"/>
          </p:cNvSpPr>
          <p:nvPr/>
        </p:nvSpPr>
        <p:spPr bwMode="auto">
          <a:xfrm flipH="1">
            <a:off x="-1116013" y="3875088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>
              <a:latin typeface="Verdana" pitchFamily="34" charset="0"/>
              <a:ea typeface="+mn-ea"/>
            </a:endParaRPr>
          </a:p>
        </p:txBody>
      </p:sp>
      <p:sp>
        <p:nvSpPr>
          <p:cNvPr id="17" name="Line 44"/>
          <p:cNvSpPr>
            <a:spLocks noChangeShapeType="1"/>
          </p:cNvSpPr>
          <p:nvPr/>
        </p:nvSpPr>
        <p:spPr bwMode="auto">
          <a:xfrm>
            <a:off x="-1404938" y="2679700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>
              <a:latin typeface="Verdana" pitchFamily="34" charset="0"/>
              <a:ea typeface="+mn-ea"/>
            </a:endParaRPr>
          </a:p>
        </p:txBody>
      </p:sp>
      <p:sp>
        <p:nvSpPr>
          <p:cNvPr id="18" name="Line 45"/>
          <p:cNvSpPr>
            <a:spLocks noChangeShapeType="1"/>
          </p:cNvSpPr>
          <p:nvPr/>
        </p:nvSpPr>
        <p:spPr bwMode="auto">
          <a:xfrm flipH="1">
            <a:off x="-1404938" y="2679700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>
              <a:latin typeface="Verdana" pitchFamily="34" charset="0"/>
              <a:ea typeface="+mn-ea"/>
            </a:endParaRPr>
          </a:p>
        </p:txBody>
      </p:sp>
      <p:sp>
        <p:nvSpPr>
          <p:cNvPr id="19" name="Line 46"/>
          <p:cNvSpPr>
            <a:spLocks noChangeShapeType="1"/>
          </p:cNvSpPr>
          <p:nvPr/>
        </p:nvSpPr>
        <p:spPr bwMode="auto">
          <a:xfrm flipH="1">
            <a:off x="-900113" y="2800350"/>
            <a:ext cx="2159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a-DK">
              <a:latin typeface="Verdana" pitchFamily="34" charset="0"/>
              <a:ea typeface="+mn-ea"/>
            </a:endParaRPr>
          </a:p>
        </p:txBody>
      </p:sp>
      <p:sp>
        <p:nvSpPr>
          <p:cNvPr id="20" name="Line 48"/>
          <p:cNvSpPr>
            <a:spLocks noChangeShapeType="1"/>
          </p:cNvSpPr>
          <p:nvPr/>
        </p:nvSpPr>
        <p:spPr bwMode="auto">
          <a:xfrm>
            <a:off x="-1404938" y="4676775"/>
            <a:ext cx="1296988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>
              <a:latin typeface="Verdana" pitchFamily="34" charset="0"/>
              <a:ea typeface="+mn-ea"/>
            </a:endParaRPr>
          </a:p>
        </p:txBody>
      </p:sp>
      <p:sp>
        <p:nvSpPr>
          <p:cNvPr id="21" name="Text Box 48"/>
          <p:cNvSpPr txBox="1">
            <a:spLocks noChangeArrowheads="1"/>
          </p:cNvSpPr>
          <p:nvPr/>
        </p:nvSpPr>
        <p:spPr bwMode="auto">
          <a:xfrm>
            <a:off x="-1404938" y="4722813"/>
            <a:ext cx="1404938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9pPr>
          </a:lstStyle>
          <a:p>
            <a:pPr eaLnBrk="1" hangingPunct="1"/>
            <a:r>
              <a:rPr lang="da-DK" sz="1100">
                <a:solidFill>
                  <a:schemeClr val="bg1"/>
                </a:solidFill>
              </a:rPr>
              <a:t>For at ændre ”Enhedens navn” og ”Sted og dato”:</a:t>
            </a:r>
          </a:p>
          <a:p>
            <a:pPr eaLnBrk="1" hangingPunct="1"/>
            <a:endParaRPr lang="da-DK" sz="1100">
              <a:solidFill>
                <a:schemeClr val="bg1"/>
              </a:solidFill>
            </a:endParaRPr>
          </a:p>
          <a:p>
            <a:pPr eaLnBrk="1" hangingPunct="1"/>
            <a:r>
              <a:rPr lang="da-DK" sz="1100">
                <a:solidFill>
                  <a:schemeClr val="bg1"/>
                </a:solidFill>
              </a:rPr>
              <a:t>Klik i menulinjen, </a:t>
            </a:r>
          </a:p>
          <a:p>
            <a:pPr eaLnBrk="1" hangingPunct="1"/>
            <a:r>
              <a:rPr lang="da-DK" sz="1100">
                <a:solidFill>
                  <a:schemeClr val="bg1"/>
                </a:solidFill>
              </a:rPr>
              <a:t>vælg ”Indsæt” &gt; ”Sidehoved / Sidefod”.</a:t>
            </a:r>
          </a:p>
          <a:p>
            <a:pPr eaLnBrk="1" hangingPunct="1"/>
            <a:r>
              <a:rPr lang="da-DK" sz="1100">
                <a:solidFill>
                  <a:schemeClr val="bg1"/>
                </a:solidFill>
              </a:rPr>
              <a:t>Indføj ”Sted og dato” i feltet for dato og ”Enhedens navn” i Sidefod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8" y="1374775"/>
            <a:ext cx="6577012" cy="1911349"/>
          </a:xfrm>
        </p:spPr>
        <p:txBody>
          <a:bodyPr/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3"/>
          </p:nvPr>
        </p:nvSpPr>
        <p:spPr>
          <a:xfrm>
            <a:off x="1044000" y="3358800"/>
            <a:ext cx="3744000" cy="2487600"/>
          </a:xfrm>
        </p:spPr>
        <p:txBody>
          <a:bodyPr/>
          <a:lstStyle/>
          <a:p>
            <a:pPr lvl="0"/>
            <a:r>
              <a:rPr lang="da-DK" noProof="0" smtClean="0"/>
              <a:t>Klik på ikonet for at tilføje et billede</a:t>
            </a:r>
            <a:endParaRPr lang="da-DK" noProof="0"/>
          </a:p>
        </p:txBody>
      </p:sp>
      <p:sp>
        <p:nvSpPr>
          <p:cNvPr id="23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24" name="Date Placeholder 4"/>
          <p:cNvSpPr>
            <a:spLocks noGrp="1"/>
          </p:cNvSpPr>
          <p:nvPr>
            <p:ph type="dt" sz="half" idx="15"/>
          </p:nvPr>
        </p:nvSpPr>
        <p:spPr>
          <a:xfrm>
            <a:off x="1044575" y="6350000"/>
            <a:ext cx="6577013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044575" y="6508750"/>
            <a:ext cx="2133600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a-DK"/>
              <a:t>Dias </a:t>
            </a:r>
            <a:fld id="{6CBC18EB-9747-4EB7-B562-1397339714EF}" type="slidenum">
              <a:rPr lang="da-DK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635394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5" descr="top_uk_58_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0320"/>
          <a:stretch>
            <a:fillRect/>
          </a:stretch>
        </p:blipFill>
        <p:spPr bwMode="auto">
          <a:xfrm>
            <a:off x="0" y="0"/>
            <a:ext cx="91440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20"/>
          <p:cNvSpPr>
            <a:spLocks noChangeShapeType="1"/>
          </p:cNvSpPr>
          <p:nvPr/>
        </p:nvSpPr>
        <p:spPr bwMode="auto">
          <a:xfrm flipH="1">
            <a:off x="4763" y="6694488"/>
            <a:ext cx="9148762" cy="0"/>
          </a:xfrm>
          <a:prstGeom prst="line">
            <a:avLst/>
          </a:prstGeom>
          <a:noFill/>
          <a:ln w="9525">
            <a:solidFill>
              <a:srgbClr val="901A1E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a-DK">
              <a:latin typeface="Verdana" pitchFamily="34" charset="0"/>
              <a:ea typeface="+mn-ea"/>
            </a:endParaRPr>
          </a:p>
        </p:txBody>
      </p:sp>
      <p:pic>
        <p:nvPicPr>
          <p:cNvPr id="7" name="Picture 40" descr="KU_new_bot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551488"/>
            <a:ext cx="91440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4" descr="fke3b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404938" y="2708275"/>
            <a:ext cx="466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7"/>
          <p:cNvSpPr txBox="1"/>
          <p:nvPr/>
        </p:nvSpPr>
        <p:spPr>
          <a:xfrm>
            <a:off x="-1404938" y="1474788"/>
            <a:ext cx="1296988" cy="2355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9pPr>
          </a:lstStyle>
          <a:p>
            <a:pPr eaLnBrk="1" hangingPunct="1"/>
            <a:r>
              <a:rPr lang="da-DK" sz="1100">
                <a:solidFill>
                  <a:schemeClr val="bg1"/>
                </a:solidFill>
                <a:cs typeface="Arial" charset="0"/>
              </a:rPr>
              <a:t>Tekst starter uden punktopstilling</a:t>
            </a:r>
            <a:br>
              <a:rPr lang="da-DK" sz="1100">
                <a:solidFill>
                  <a:schemeClr val="bg1"/>
                </a:solidFill>
                <a:cs typeface="Arial" charset="0"/>
              </a:rPr>
            </a:br>
            <a:endParaRPr lang="da-DK" sz="1100">
              <a:solidFill>
                <a:schemeClr val="bg1"/>
              </a:solidFill>
              <a:cs typeface="Arial" charset="0"/>
            </a:endParaRPr>
          </a:p>
          <a:p>
            <a:pPr eaLnBrk="1" hangingPunct="1"/>
            <a:r>
              <a:rPr lang="da-DK" sz="1100">
                <a:solidFill>
                  <a:schemeClr val="bg1"/>
                </a:solidFill>
                <a:cs typeface="Arial" charset="0"/>
              </a:rPr>
              <a:t>For at få punkt-opstilling på teksten, brug forøg indrykning</a:t>
            </a:r>
          </a:p>
          <a:p>
            <a:pPr eaLnBrk="1" hangingPunct="1"/>
            <a:endParaRPr lang="da-DK" sz="1100">
              <a:solidFill>
                <a:schemeClr val="bg1"/>
              </a:solidFill>
              <a:cs typeface="Arial" charset="0"/>
            </a:endParaRPr>
          </a:p>
          <a:p>
            <a:pPr eaLnBrk="1" hangingPunct="1"/>
            <a:endParaRPr lang="da-DK" sz="1100">
              <a:solidFill>
                <a:schemeClr val="bg1"/>
              </a:solidFill>
              <a:cs typeface="Arial" charset="0"/>
            </a:endParaRPr>
          </a:p>
          <a:p>
            <a:pPr eaLnBrk="1" hangingPunct="1"/>
            <a:r>
              <a:rPr lang="da-DK" sz="1100">
                <a:solidFill>
                  <a:schemeClr val="bg1"/>
                </a:solidFill>
                <a:cs typeface="Arial" charset="0"/>
              </a:rPr>
              <a:t>For at få venstre-stillet tekst uden punktopstilling, brug formindsk indrykning</a:t>
            </a:r>
          </a:p>
        </p:txBody>
      </p:sp>
      <p:sp>
        <p:nvSpPr>
          <p:cNvPr id="10" name="Line 37"/>
          <p:cNvSpPr>
            <a:spLocks noChangeShapeType="1"/>
          </p:cNvSpPr>
          <p:nvPr/>
        </p:nvSpPr>
        <p:spPr bwMode="auto">
          <a:xfrm>
            <a:off x="-1404938" y="1412875"/>
            <a:ext cx="1296988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>
              <a:latin typeface="Verdana" pitchFamily="34" charset="0"/>
              <a:ea typeface="+mn-ea"/>
            </a:endParaRP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-1404938" y="827088"/>
            <a:ext cx="129698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9pPr>
          </a:lstStyle>
          <a:p>
            <a:pPr eaLnBrk="1" hangingPunct="1"/>
            <a:r>
              <a:rPr lang="da-DK" sz="1100">
                <a:solidFill>
                  <a:schemeClr val="bg1"/>
                </a:solidFill>
              </a:rPr>
              <a:t>Overskrift her</a:t>
            </a:r>
          </a:p>
        </p:txBody>
      </p:sp>
      <p:sp>
        <p:nvSpPr>
          <p:cNvPr id="12" name="Line 39"/>
          <p:cNvSpPr>
            <a:spLocks noChangeShapeType="1"/>
          </p:cNvSpPr>
          <p:nvPr/>
        </p:nvSpPr>
        <p:spPr bwMode="auto">
          <a:xfrm>
            <a:off x="-1404938" y="765175"/>
            <a:ext cx="1296988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>
              <a:latin typeface="Verdana" pitchFamily="34" charset="0"/>
              <a:ea typeface="+mn-ea"/>
            </a:endParaRPr>
          </a:p>
        </p:txBody>
      </p:sp>
      <p:pic>
        <p:nvPicPr>
          <p:cNvPr id="13" name="Picture 4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404938" y="3875088"/>
            <a:ext cx="5048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Line 41"/>
          <p:cNvSpPr>
            <a:spLocks noChangeShapeType="1"/>
          </p:cNvSpPr>
          <p:nvPr/>
        </p:nvSpPr>
        <p:spPr bwMode="auto">
          <a:xfrm flipV="1">
            <a:off x="-1270000" y="4164013"/>
            <a:ext cx="0" cy="2159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a-DK">
              <a:latin typeface="Verdana" pitchFamily="34" charset="0"/>
              <a:ea typeface="+mn-ea"/>
            </a:endParaRPr>
          </a:p>
        </p:txBody>
      </p:sp>
      <p:sp>
        <p:nvSpPr>
          <p:cNvPr id="15" name="Line 42"/>
          <p:cNvSpPr>
            <a:spLocks noChangeShapeType="1"/>
          </p:cNvSpPr>
          <p:nvPr/>
        </p:nvSpPr>
        <p:spPr bwMode="auto">
          <a:xfrm>
            <a:off x="-1116013" y="3875088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>
              <a:latin typeface="Verdana" pitchFamily="34" charset="0"/>
              <a:ea typeface="+mn-ea"/>
            </a:endParaRPr>
          </a:p>
        </p:txBody>
      </p:sp>
      <p:sp>
        <p:nvSpPr>
          <p:cNvPr id="16" name="Line 43"/>
          <p:cNvSpPr>
            <a:spLocks noChangeShapeType="1"/>
          </p:cNvSpPr>
          <p:nvPr/>
        </p:nvSpPr>
        <p:spPr bwMode="auto">
          <a:xfrm flipH="1">
            <a:off x="-1116013" y="3875088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>
              <a:latin typeface="Verdana" pitchFamily="34" charset="0"/>
              <a:ea typeface="+mn-ea"/>
            </a:endParaRPr>
          </a:p>
        </p:txBody>
      </p:sp>
      <p:sp>
        <p:nvSpPr>
          <p:cNvPr id="17" name="Line 44"/>
          <p:cNvSpPr>
            <a:spLocks noChangeShapeType="1"/>
          </p:cNvSpPr>
          <p:nvPr/>
        </p:nvSpPr>
        <p:spPr bwMode="auto">
          <a:xfrm>
            <a:off x="-1404938" y="2679700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>
              <a:latin typeface="Verdana" pitchFamily="34" charset="0"/>
              <a:ea typeface="+mn-ea"/>
            </a:endParaRPr>
          </a:p>
        </p:txBody>
      </p:sp>
      <p:sp>
        <p:nvSpPr>
          <p:cNvPr id="18" name="Line 45"/>
          <p:cNvSpPr>
            <a:spLocks noChangeShapeType="1"/>
          </p:cNvSpPr>
          <p:nvPr/>
        </p:nvSpPr>
        <p:spPr bwMode="auto">
          <a:xfrm flipH="1">
            <a:off x="-1404938" y="2679700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>
              <a:latin typeface="Verdana" pitchFamily="34" charset="0"/>
              <a:ea typeface="+mn-ea"/>
            </a:endParaRPr>
          </a:p>
        </p:txBody>
      </p:sp>
      <p:sp>
        <p:nvSpPr>
          <p:cNvPr id="19" name="Line 46"/>
          <p:cNvSpPr>
            <a:spLocks noChangeShapeType="1"/>
          </p:cNvSpPr>
          <p:nvPr/>
        </p:nvSpPr>
        <p:spPr bwMode="auto">
          <a:xfrm flipH="1">
            <a:off x="-900113" y="2800350"/>
            <a:ext cx="2159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a-DK">
              <a:latin typeface="Verdana" pitchFamily="34" charset="0"/>
              <a:ea typeface="+mn-ea"/>
            </a:endParaRPr>
          </a:p>
        </p:txBody>
      </p:sp>
      <p:sp>
        <p:nvSpPr>
          <p:cNvPr id="20" name="Line 48"/>
          <p:cNvSpPr>
            <a:spLocks noChangeShapeType="1"/>
          </p:cNvSpPr>
          <p:nvPr/>
        </p:nvSpPr>
        <p:spPr bwMode="auto">
          <a:xfrm>
            <a:off x="-1404938" y="4676775"/>
            <a:ext cx="1296988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>
              <a:latin typeface="Verdana" pitchFamily="34" charset="0"/>
              <a:ea typeface="+mn-ea"/>
            </a:endParaRPr>
          </a:p>
        </p:txBody>
      </p:sp>
      <p:sp>
        <p:nvSpPr>
          <p:cNvPr id="21" name="Text Box 48"/>
          <p:cNvSpPr txBox="1">
            <a:spLocks noChangeArrowheads="1"/>
          </p:cNvSpPr>
          <p:nvPr/>
        </p:nvSpPr>
        <p:spPr bwMode="auto">
          <a:xfrm>
            <a:off x="-1404938" y="4722813"/>
            <a:ext cx="1404938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9pPr>
          </a:lstStyle>
          <a:p>
            <a:pPr eaLnBrk="1" hangingPunct="1"/>
            <a:r>
              <a:rPr lang="da-DK" sz="1100">
                <a:solidFill>
                  <a:schemeClr val="bg1"/>
                </a:solidFill>
              </a:rPr>
              <a:t>For at ændre ”Enhedens navn” og ”Sted og dato”:</a:t>
            </a:r>
          </a:p>
          <a:p>
            <a:pPr eaLnBrk="1" hangingPunct="1"/>
            <a:endParaRPr lang="da-DK" sz="1100">
              <a:solidFill>
                <a:schemeClr val="bg1"/>
              </a:solidFill>
            </a:endParaRPr>
          </a:p>
          <a:p>
            <a:pPr eaLnBrk="1" hangingPunct="1"/>
            <a:r>
              <a:rPr lang="da-DK" sz="1100">
                <a:solidFill>
                  <a:schemeClr val="bg1"/>
                </a:solidFill>
              </a:rPr>
              <a:t>Klik i menulinjen, </a:t>
            </a:r>
          </a:p>
          <a:p>
            <a:pPr eaLnBrk="1" hangingPunct="1"/>
            <a:r>
              <a:rPr lang="da-DK" sz="1100">
                <a:solidFill>
                  <a:schemeClr val="bg1"/>
                </a:solidFill>
              </a:rPr>
              <a:t>vælg ”Indsæt” &gt; ”Sidehoved / Sidefod”.</a:t>
            </a:r>
          </a:p>
          <a:p>
            <a:pPr eaLnBrk="1" hangingPunct="1"/>
            <a:r>
              <a:rPr lang="da-DK" sz="1100">
                <a:solidFill>
                  <a:schemeClr val="bg1"/>
                </a:solidFill>
              </a:rPr>
              <a:t>Indføj ”Sted og dato” i feltet for dato og ”Enhedens navn” i Sidefod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2988" y="1374774"/>
            <a:ext cx="3211512" cy="44820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06900" y="1374774"/>
            <a:ext cx="3213100" cy="44820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23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1044575" y="6508750"/>
            <a:ext cx="2133600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a-DK"/>
              <a:t>Dias </a:t>
            </a:r>
            <a:fld id="{A860B6AD-F8CE-4DBE-8FF8-1EA52563BE44}" type="slidenum">
              <a:rPr lang="da-DK"/>
              <a:pPr/>
              <a:t>‹#›</a:t>
            </a:fld>
            <a:endParaRPr lang="da-DK"/>
          </a:p>
        </p:txBody>
      </p:sp>
      <p:sp>
        <p:nvSpPr>
          <p:cNvPr id="24" name="Date Placeholder 5"/>
          <p:cNvSpPr>
            <a:spLocks noGrp="1"/>
          </p:cNvSpPr>
          <p:nvPr>
            <p:ph type="dt" sz="half" idx="12"/>
          </p:nvPr>
        </p:nvSpPr>
        <p:spPr>
          <a:xfrm>
            <a:off x="1044575" y="6350000"/>
            <a:ext cx="6577013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163319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da-DK">
              <a:solidFill>
                <a:srgbClr val="FFFFFF"/>
              </a:solidFill>
              <a:ea typeface="ＭＳ Ｐゴシック" pitchFamily="-65" charset="-128"/>
            </a:endParaRPr>
          </a:p>
        </p:txBody>
      </p:sp>
      <p:pic>
        <p:nvPicPr>
          <p:cNvPr id="4" name="Picture 18" descr="top_uk_58_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0320"/>
          <a:stretch>
            <a:fillRect/>
          </a:stretch>
        </p:blipFill>
        <p:spPr bwMode="auto">
          <a:xfrm>
            <a:off x="0" y="0"/>
            <a:ext cx="91440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20"/>
          <p:cNvSpPr>
            <a:spLocks noChangeShapeType="1"/>
          </p:cNvSpPr>
          <p:nvPr/>
        </p:nvSpPr>
        <p:spPr bwMode="auto">
          <a:xfrm flipH="1">
            <a:off x="4763" y="6694488"/>
            <a:ext cx="9148762" cy="0"/>
          </a:xfrm>
          <a:prstGeom prst="line">
            <a:avLst/>
          </a:prstGeom>
          <a:noFill/>
          <a:ln w="9525">
            <a:solidFill>
              <a:srgbClr val="901A1E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a-DK">
              <a:latin typeface="Verdana" pitchFamily="34" charset="0"/>
              <a:ea typeface="+mn-ea"/>
            </a:endParaRPr>
          </a:p>
        </p:txBody>
      </p:sp>
      <p:pic>
        <p:nvPicPr>
          <p:cNvPr id="7" name="Picture 40" descr="KU_new_bot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551488"/>
            <a:ext cx="91440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88"/>
          <p:cNvSpPr txBox="1">
            <a:spLocks noChangeArrowheads="1"/>
          </p:cNvSpPr>
          <p:nvPr/>
        </p:nvSpPr>
        <p:spPr bwMode="auto">
          <a:xfrm>
            <a:off x="-1404938" y="4722813"/>
            <a:ext cx="1404938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9pPr>
          </a:lstStyle>
          <a:p>
            <a:pPr eaLnBrk="1" hangingPunct="1"/>
            <a:r>
              <a:rPr lang="da-DK" sz="1100">
                <a:solidFill>
                  <a:schemeClr val="bg1"/>
                </a:solidFill>
              </a:rPr>
              <a:t>For at ændre ”Enhedens navn” og ”Sted og dato”:</a:t>
            </a:r>
          </a:p>
          <a:p>
            <a:pPr eaLnBrk="1" hangingPunct="1"/>
            <a:endParaRPr lang="da-DK" sz="1100">
              <a:solidFill>
                <a:schemeClr val="bg1"/>
              </a:solidFill>
            </a:endParaRPr>
          </a:p>
          <a:p>
            <a:pPr eaLnBrk="1" hangingPunct="1"/>
            <a:r>
              <a:rPr lang="da-DK" sz="1100">
                <a:solidFill>
                  <a:schemeClr val="bg1"/>
                </a:solidFill>
              </a:rPr>
              <a:t>Klik i menulinjen, </a:t>
            </a:r>
          </a:p>
          <a:p>
            <a:pPr eaLnBrk="1" hangingPunct="1"/>
            <a:r>
              <a:rPr lang="da-DK" sz="1100">
                <a:solidFill>
                  <a:schemeClr val="bg1"/>
                </a:solidFill>
              </a:rPr>
              <a:t>vælg ”Indsæt” &gt; ”Sidehoved / Sidefod”.</a:t>
            </a:r>
          </a:p>
          <a:p>
            <a:pPr eaLnBrk="1" hangingPunct="1"/>
            <a:r>
              <a:rPr lang="da-DK" sz="1100">
                <a:solidFill>
                  <a:schemeClr val="bg1"/>
                </a:solidFill>
              </a:rPr>
              <a:t>Indføj ”Sted og dato” i feltet for dato og ”Enhedens navn” i Sidefod</a:t>
            </a:r>
          </a:p>
        </p:txBody>
      </p:sp>
      <p:sp>
        <p:nvSpPr>
          <p:cNvPr id="9" name="Line 89"/>
          <p:cNvSpPr>
            <a:spLocks noChangeShapeType="1"/>
          </p:cNvSpPr>
          <p:nvPr/>
        </p:nvSpPr>
        <p:spPr bwMode="auto">
          <a:xfrm>
            <a:off x="-1404938" y="4676775"/>
            <a:ext cx="1296988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>
              <a:latin typeface="Verdana" pitchFamily="34" charset="0"/>
              <a:ea typeface="+mn-ea"/>
            </a:endParaRPr>
          </a:p>
        </p:txBody>
      </p:sp>
      <p:sp>
        <p:nvSpPr>
          <p:cNvPr id="10" name="TextBox 17"/>
          <p:cNvSpPr txBox="1"/>
          <p:nvPr/>
        </p:nvSpPr>
        <p:spPr>
          <a:xfrm>
            <a:off x="-1357313" y="1133475"/>
            <a:ext cx="1296988" cy="67786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65" charset="0"/>
                <a:ea typeface="ＭＳ Ｐゴシック" pitchFamily="-65" charset="-128"/>
              </a:defRPr>
            </a:lvl9pPr>
          </a:lstStyle>
          <a:p>
            <a:pPr eaLnBrk="1" hangingPunct="1"/>
            <a:r>
              <a:rPr lang="da-DK" sz="1100">
                <a:solidFill>
                  <a:schemeClr val="bg1"/>
                </a:solidFill>
                <a:cs typeface="Arial" charset="0"/>
              </a:rPr>
              <a:t>Byt billede:</a:t>
            </a:r>
          </a:p>
          <a:p>
            <a:pPr eaLnBrk="1" hangingPunct="1"/>
            <a:r>
              <a:rPr lang="da-DK" sz="1100">
                <a:solidFill>
                  <a:schemeClr val="bg1"/>
                </a:solidFill>
                <a:cs typeface="Arial" charset="0"/>
              </a:rPr>
              <a:t>Ny slide og klik på ikon, indsæt billede</a:t>
            </a:r>
          </a:p>
        </p:txBody>
      </p:sp>
      <p:sp>
        <p:nvSpPr>
          <p:cNvPr id="11" name="Line 36"/>
          <p:cNvSpPr>
            <a:spLocks noChangeShapeType="1"/>
          </p:cNvSpPr>
          <p:nvPr/>
        </p:nvSpPr>
        <p:spPr bwMode="auto">
          <a:xfrm>
            <a:off x="-1357313" y="1071563"/>
            <a:ext cx="1296988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>
              <a:latin typeface="Verdana" pitchFamily="34" charset="0"/>
              <a:ea typeface="+mn-ea"/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1044000" y="1051200"/>
            <a:ext cx="7059600" cy="4698000"/>
          </a:xfrm>
        </p:spPr>
        <p:txBody>
          <a:bodyPr/>
          <a:lstStyle/>
          <a:p>
            <a:pPr lvl="0"/>
            <a:r>
              <a:rPr lang="da-DK" noProof="0" smtClean="0"/>
              <a:t>Klik på ikonet for at tilføje et billede</a:t>
            </a:r>
            <a:endParaRPr lang="da-DK" noProof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13" name="Slide Number Placeholder 9"/>
          <p:cNvSpPr>
            <a:spLocks noGrp="1"/>
          </p:cNvSpPr>
          <p:nvPr>
            <p:ph type="sldNum" sz="quarter" idx="13"/>
          </p:nvPr>
        </p:nvSpPr>
        <p:spPr>
          <a:xfrm>
            <a:off x="1044575" y="6508750"/>
            <a:ext cx="2133600" cy="1444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a-DK"/>
              <a:t>Dias </a:t>
            </a:r>
            <a:fld id="{B19A4AF4-2021-4DFC-B304-525D6133BB5B}" type="slidenum">
              <a:rPr lang="da-DK"/>
              <a:pPr/>
              <a:t>‹#›</a:t>
            </a:fld>
            <a:endParaRPr lang="da-DK"/>
          </a:p>
        </p:txBody>
      </p:sp>
      <p:sp>
        <p:nvSpPr>
          <p:cNvPr id="14" name="Date Placeholder 5"/>
          <p:cNvSpPr>
            <a:spLocks noGrp="1"/>
          </p:cNvSpPr>
          <p:nvPr>
            <p:ph type="dt" sz="half" idx="14"/>
          </p:nvPr>
        </p:nvSpPr>
        <p:spPr>
          <a:xfrm>
            <a:off x="1044575" y="6350000"/>
            <a:ext cx="6577013" cy="1444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709775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Rectangle 3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Date Placeholder 22"/>
          <p:cNvSpPr>
            <a:spLocks noGrp="1"/>
          </p:cNvSpPr>
          <p:nvPr>
            <p:ph type="dt" sz="half" idx="11"/>
          </p:nvPr>
        </p:nvSpPr>
        <p:spPr>
          <a:xfrm>
            <a:off x="1044575" y="6350000"/>
            <a:ext cx="6577013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Slide Number Placeholder 23"/>
          <p:cNvSpPr>
            <a:spLocks noGrp="1"/>
          </p:cNvSpPr>
          <p:nvPr>
            <p:ph type="sldNum" sz="quarter" idx="12"/>
          </p:nvPr>
        </p:nvSpPr>
        <p:spPr>
          <a:xfrm>
            <a:off x="1044575" y="6508750"/>
            <a:ext cx="2133600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a-DK"/>
              <a:t>Dias </a:t>
            </a:r>
            <a:fld id="{D221FE99-5D5C-4241-B84C-35CFB65CDE71}" type="slidenum">
              <a:rPr lang="da-DK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411123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3" name="Date Placeholder 22"/>
          <p:cNvSpPr>
            <a:spLocks noGrp="1"/>
          </p:cNvSpPr>
          <p:nvPr>
            <p:ph type="dt" sz="half" idx="11"/>
          </p:nvPr>
        </p:nvSpPr>
        <p:spPr>
          <a:xfrm>
            <a:off x="1044575" y="6350000"/>
            <a:ext cx="6577013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Slide Number Placeholder 23"/>
          <p:cNvSpPr>
            <a:spLocks noGrp="1"/>
          </p:cNvSpPr>
          <p:nvPr>
            <p:ph type="sldNum" sz="quarter" idx="12"/>
          </p:nvPr>
        </p:nvSpPr>
        <p:spPr>
          <a:xfrm>
            <a:off x="1044575" y="6508750"/>
            <a:ext cx="2133600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a-DK"/>
              <a:t>Dias </a:t>
            </a:r>
            <a:fld id="{E7B59A8B-EAA8-4702-8BF8-216ED7C6D670}" type="slidenum">
              <a:rPr lang="da-DK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9637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top_uk_58_0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0320"/>
          <a:stretch>
            <a:fillRect/>
          </a:stretch>
        </p:blipFill>
        <p:spPr bwMode="auto">
          <a:xfrm>
            <a:off x="0" y="0"/>
            <a:ext cx="91440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80" name="Line 20"/>
          <p:cNvSpPr>
            <a:spLocks noChangeShapeType="1"/>
          </p:cNvSpPr>
          <p:nvPr/>
        </p:nvSpPr>
        <p:spPr bwMode="auto">
          <a:xfrm flipH="1">
            <a:off x="4763" y="6694488"/>
            <a:ext cx="9148762" cy="0"/>
          </a:xfrm>
          <a:prstGeom prst="line">
            <a:avLst/>
          </a:prstGeom>
          <a:noFill/>
          <a:ln w="9525">
            <a:solidFill>
              <a:srgbClr val="901A1E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a-DK">
              <a:latin typeface="Verdana" pitchFamily="34" charset="0"/>
              <a:ea typeface="+mn-ea"/>
            </a:endParaRPr>
          </a:p>
        </p:txBody>
      </p:sp>
      <p:sp>
        <p:nvSpPr>
          <p:cNvPr id="66591" name="Rectangle 3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59088" y="-3175"/>
            <a:ext cx="6253162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8F8F8"/>
                </a:solidFill>
              </a:defRPr>
            </a:lvl1pPr>
          </a:lstStyle>
          <a:p>
            <a:endParaRPr lang="da-DK"/>
          </a:p>
        </p:txBody>
      </p:sp>
      <p:sp>
        <p:nvSpPr>
          <p:cNvPr id="1029" name="Rectangle 36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60375"/>
            <a:ext cx="657701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30" name="Rectangle 3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374775"/>
            <a:ext cx="6577012" cy="410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pic>
        <p:nvPicPr>
          <p:cNvPr id="1031" name="Picture 40" descr="KU_new_bot4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551488"/>
            <a:ext cx="91440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+mj-lt"/>
          <a:ea typeface="ＭＳ Ｐゴシック" pitchFamily="-65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  <a:ea typeface="ＭＳ Ｐゴシック" pitchFamily="-65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  <a:ea typeface="ＭＳ Ｐゴシック" pitchFamily="-65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  <a:ea typeface="ＭＳ Ｐゴシック" pitchFamily="-65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  <a:ea typeface="ＭＳ Ｐゴシック" pitchFamily="-65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1600">
          <a:solidFill>
            <a:srgbClr val="212121"/>
          </a:solidFill>
          <a:latin typeface="+mn-lt"/>
          <a:ea typeface="ＭＳ Ｐゴシック" pitchFamily="-65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212121"/>
          </a:solidFill>
          <a:latin typeface="+mn-lt"/>
          <a:ea typeface="ＭＳ Ｐゴシック" pitchFamily="-65" charset="-128"/>
        </a:defRPr>
      </a:lvl2pPr>
      <a:lvl3pPr marL="1146175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212121"/>
          </a:solidFill>
          <a:latin typeface="+mn-lt"/>
          <a:ea typeface="ＭＳ Ｐゴシック" pitchFamily="-65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212121"/>
          </a:solidFill>
          <a:latin typeface="+mn-lt"/>
          <a:ea typeface="ＭＳ Ｐゴシック" pitchFamily="-65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212121"/>
          </a:solidFill>
          <a:latin typeface="+mn-lt"/>
          <a:ea typeface="ＭＳ Ｐゴシック" pitchFamily="-65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21212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21212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21212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21212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Undertitel 2"/>
          <p:cNvSpPr>
            <a:spLocks noGrp="1"/>
          </p:cNvSpPr>
          <p:nvPr>
            <p:ph type="subTitle" sz="quarter" idx="1"/>
          </p:nvPr>
        </p:nvSpPr>
        <p:spPr>
          <a:xfrm>
            <a:off x="1043608" y="2708920"/>
            <a:ext cx="6486525" cy="3240360"/>
          </a:xfrm>
        </p:spPr>
        <p:txBody>
          <a:bodyPr/>
          <a:lstStyle/>
          <a:p>
            <a:pPr algn="ctr" eaLnBrk="1" hangingPunct="1"/>
            <a:endParaRPr lang="en-US" sz="1600" dirty="0" smtClean="0"/>
          </a:p>
          <a:p>
            <a:pPr algn="ctr" eaLnBrk="1" hangingPunct="1"/>
            <a:endParaRPr lang="en-US" sz="1600" dirty="0" smtClean="0"/>
          </a:p>
          <a:p>
            <a:pPr algn="ctr" eaLnBrk="1" hangingPunct="1"/>
            <a:endParaRPr lang="en-US" sz="1600" dirty="0"/>
          </a:p>
          <a:p>
            <a:pPr algn="ctr" eaLnBrk="1" hangingPunct="1"/>
            <a:r>
              <a:rPr lang="en-US" sz="1600" dirty="0" smtClean="0"/>
              <a:t>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4 November, 2014</a:t>
            </a:r>
            <a:endParaRPr lang="en-US" dirty="0" smtClean="0"/>
          </a:p>
          <a:p>
            <a:pPr algn="ctr" eaLnBrk="1" hangingPunct="1"/>
            <a:endParaRPr lang="en-US" dirty="0"/>
          </a:p>
          <a:p>
            <a:pPr algn="ctr" eaLnBrk="1" hangingPunct="1"/>
            <a:r>
              <a:rPr lang="en-US" dirty="0" smtClean="0"/>
              <a:t>John Rand and Finn Tarp </a:t>
            </a: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Đặc điểm môi trường kinh doanh ở Việt Nam:</a:t>
            </a:r>
            <a:br>
              <a:rPr lang="en-US" dirty="0" smtClean="0"/>
            </a:br>
            <a:r>
              <a:rPr lang="en-US" dirty="0" smtClean="0"/>
              <a:t>Kết quả điều tra doanh nghiệp NVV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Tỷ lệ </a:t>
            </a:r>
            <a:r>
              <a:rPr lang="en-US" altLang="en-US" dirty="0" smtClean="0"/>
              <a:t>DN tồn tại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11283699"/>
              </p:ext>
            </p:extLst>
          </p:nvPr>
        </p:nvGraphicFramePr>
        <p:xfrm>
          <a:off x="1371600" y="1700810"/>
          <a:ext cx="5720679" cy="2569268"/>
        </p:xfrm>
        <a:graphic>
          <a:graphicData uri="http://schemas.openxmlformats.org/drawingml/2006/table">
            <a:tbl>
              <a:tblPr/>
              <a:tblGrid>
                <a:gridCol w="1324684"/>
                <a:gridCol w="1211825"/>
                <a:gridCol w="1572871"/>
                <a:gridCol w="1611299"/>
              </a:tblGrid>
              <a:tr h="3273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2011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2013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8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Điều</a:t>
                      </a:r>
                      <a:r>
                        <a:rPr lang="en-GB" sz="1400" baseline="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GB" sz="1400" baseline="0" dirty="0" err="1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tra</a:t>
                      </a:r>
                      <a:r>
                        <a:rPr lang="en-GB" sz="1400" baseline="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GB" sz="14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2011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DN tồn</a:t>
                      </a:r>
                      <a:r>
                        <a:rPr lang="en-GB" sz="1400" baseline="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 tại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2,419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(2,449)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1,988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73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DN thoát</a:t>
                      </a:r>
                      <a:r>
                        <a:rPr lang="en-GB" sz="1400" baseline="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 khỏi thị trường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431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1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Tỷ</a:t>
                      </a:r>
                      <a:r>
                        <a:rPr lang="en-GB" sz="1400" baseline="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 lệ DN tồn tại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82.2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738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Tỷ</a:t>
                      </a:r>
                      <a:r>
                        <a:rPr lang="en-GB" sz="1400" baseline="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 lệ DN tồn tại hàng năm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90.6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3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DN điều</a:t>
                      </a:r>
                      <a:r>
                        <a:rPr lang="en-GB" sz="1400" baseline="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 tra mới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473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738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Tổng</a:t>
                      </a:r>
                      <a:r>
                        <a:rPr lang="en-GB" sz="1400" baseline="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 DN điều tra năm </a:t>
                      </a:r>
                      <a:r>
                        <a:rPr lang="en-GB" sz="14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2013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2,461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Pladsholder til indhold 2"/>
          <p:cNvSpPr txBox="1">
            <a:spLocks/>
          </p:cNvSpPr>
          <p:nvPr/>
        </p:nvSpPr>
        <p:spPr bwMode="auto">
          <a:xfrm>
            <a:off x="1042988" y="4941168"/>
            <a:ext cx="7273428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212121"/>
                </a:solidFill>
                <a:latin typeface="+mn-lt"/>
                <a:ea typeface="ＭＳ Ｐゴシック" pitchFamily="-65" charset="-128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212121"/>
                </a:solidFill>
                <a:latin typeface="+mn-lt"/>
                <a:ea typeface="ＭＳ Ｐゴシック" pitchFamily="-65" charset="-128"/>
              </a:defRPr>
            </a:lvl2pPr>
            <a:lvl3pPr marL="11461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212121"/>
                </a:solidFill>
                <a:latin typeface="+mn-lt"/>
                <a:ea typeface="ＭＳ Ｐゴシック" pitchFamily="-65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212121"/>
                </a:solidFill>
                <a:latin typeface="+mn-lt"/>
                <a:ea typeface="ＭＳ Ｐゴシック" pitchFamily="-65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212121"/>
                </a:solidFill>
                <a:latin typeface="+mn-lt"/>
                <a:ea typeface="ＭＳ Ｐゴシック" pitchFamily="-65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21212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21212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21212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21212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altLang="en-US" sz="1400" dirty="0" err="1" smtClean="0"/>
              <a:t>Tỷ</a:t>
            </a:r>
            <a:r>
              <a:rPr lang="en-GB" altLang="en-US" sz="1400" dirty="0" smtClean="0"/>
              <a:t> </a:t>
            </a:r>
            <a:r>
              <a:rPr lang="en-GB" altLang="en-US" sz="1400" dirty="0" err="1" smtClean="0"/>
              <a:t>lệ</a:t>
            </a:r>
            <a:r>
              <a:rPr lang="en-GB" altLang="en-US" sz="1400" dirty="0" smtClean="0"/>
              <a:t> </a:t>
            </a:r>
            <a:r>
              <a:rPr lang="en-GB" altLang="en-US" sz="1400" dirty="0" err="1" smtClean="0"/>
              <a:t>sống</a:t>
            </a:r>
            <a:r>
              <a:rPr lang="en-GB" altLang="en-US" sz="1400" dirty="0" smtClean="0"/>
              <a:t> </a:t>
            </a:r>
            <a:r>
              <a:rPr lang="en-GB" altLang="en-US" sz="1400" dirty="0" err="1" smtClean="0"/>
              <a:t>sót</a:t>
            </a:r>
            <a:r>
              <a:rPr lang="en-GB" altLang="en-US" sz="1400" dirty="0" smtClean="0"/>
              <a:t> </a:t>
            </a:r>
            <a:r>
              <a:rPr lang="en-GB" altLang="en-US" sz="1400" dirty="0" err="1" smtClean="0"/>
              <a:t>hàng</a:t>
            </a:r>
            <a:r>
              <a:rPr lang="en-GB" altLang="en-US" sz="1400" dirty="0" smtClean="0"/>
              <a:t> </a:t>
            </a:r>
            <a:r>
              <a:rPr lang="en-GB" altLang="en-US" sz="1400" dirty="0" err="1" smtClean="0"/>
              <a:t>năm</a:t>
            </a:r>
            <a:r>
              <a:rPr lang="en-GB" altLang="en-US" sz="1400" dirty="0" smtClean="0"/>
              <a:t> </a:t>
            </a:r>
            <a:r>
              <a:rPr lang="en-GB" altLang="en-US" sz="1400" dirty="0" err="1" smtClean="0"/>
              <a:t>giữa</a:t>
            </a:r>
            <a:r>
              <a:rPr lang="en-GB" altLang="en-US" sz="1400" dirty="0" smtClean="0"/>
              <a:t> </a:t>
            </a:r>
            <a:r>
              <a:rPr lang="en-GB" altLang="en-US" sz="1400" dirty="0" err="1" smtClean="0"/>
              <a:t>điều</a:t>
            </a:r>
            <a:r>
              <a:rPr lang="en-GB" altLang="en-US" sz="1400" dirty="0" smtClean="0"/>
              <a:t> </a:t>
            </a:r>
            <a:r>
              <a:rPr lang="en-GB" altLang="en-US" sz="1400" dirty="0" err="1" smtClean="0"/>
              <a:t>tra</a:t>
            </a:r>
            <a:r>
              <a:rPr lang="en-GB" altLang="en-US" sz="1400" dirty="0" smtClean="0"/>
              <a:t> 2009 </a:t>
            </a:r>
            <a:r>
              <a:rPr lang="en-GB" altLang="en-US" sz="1400" dirty="0" err="1" smtClean="0"/>
              <a:t>và</a:t>
            </a:r>
            <a:r>
              <a:rPr lang="en-GB" altLang="en-US" sz="1400" dirty="0" smtClean="0"/>
              <a:t> 2011 = 92.2%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1400" dirty="0" err="1" smtClean="0"/>
              <a:t>Tỷ</a:t>
            </a:r>
            <a:r>
              <a:rPr lang="en-GB" altLang="en-US" sz="1400" dirty="0" smtClean="0"/>
              <a:t> </a:t>
            </a:r>
            <a:r>
              <a:rPr lang="en-GB" altLang="en-US" sz="1400" dirty="0" err="1" smtClean="0"/>
              <a:t>lệ</a:t>
            </a:r>
            <a:r>
              <a:rPr lang="en-GB" altLang="en-US" sz="1400" dirty="0" smtClean="0"/>
              <a:t> </a:t>
            </a:r>
            <a:r>
              <a:rPr lang="en-GB" altLang="en-US" sz="1400" dirty="0" err="1" smtClean="0"/>
              <a:t>sống</a:t>
            </a:r>
            <a:r>
              <a:rPr lang="en-GB" altLang="en-US" sz="1400" dirty="0" smtClean="0"/>
              <a:t> </a:t>
            </a:r>
            <a:r>
              <a:rPr lang="en-GB" altLang="en-US" sz="1400" dirty="0" err="1" smtClean="0"/>
              <a:t>sót</a:t>
            </a:r>
            <a:r>
              <a:rPr lang="en-GB" altLang="en-US" sz="1400" dirty="0" smtClean="0"/>
              <a:t> </a:t>
            </a:r>
            <a:r>
              <a:rPr lang="en-GB" altLang="en-US" sz="1400" dirty="0" err="1" smtClean="0"/>
              <a:t>hàng</a:t>
            </a:r>
            <a:r>
              <a:rPr lang="en-GB" altLang="en-US" sz="1400" dirty="0" smtClean="0"/>
              <a:t> </a:t>
            </a:r>
            <a:r>
              <a:rPr lang="en-GB" altLang="en-US" sz="1400" dirty="0" err="1" smtClean="0"/>
              <a:t>năm</a:t>
            </a:r>
            <a:r>
              <a:rPr lang="en-GB" altLang="en-US" sz="1400" dirty="0" smtClean="0"/>
              <a:t> </a:t>
            </a:r>
            <a:r>
              <a:rPr lang="en-GB" altLang="en-US" sz="1400" dirty="0" err="1" smtClean="0"/>
              <a:t>giữa</a:t>
            </a:r>
            <a:r>
              <a:rPr lang="en-GB" altLang="en-US" sz="1400" dirty="0" smtClean="0"/>
              <a:t> </a:t>
            </a:r>
            <a:r>
              <a:rPr lang="en-GB" altLang="en-US" sz="1400" dirty="0" err="1" smtClean="0"/>
              <a:t>điều</a:t>
            </a:r>
            <a:r>
              <a:rPr lang="en-GB" altLang="en-US" sz="1400" dirty="0" smtClean="0"/>
              <a:t> </a:t>
            </a:r>
            <a:r>
              <a:rPr lang="en-GB" altLang="en-US" sz="1400" dirty="0" err="1" smtClean="0"/>
              <a:t>tra</a:t>
            </a:r>
            <a:r>
              <a:rPr lang="en-GB" altLang="en-US" sz="1400" dirty="0" smtClean="0"/>
              <a:t> 2007 </a:t>
            </a:r>
            <a:r>
              <a:rPr lang="en-GB" altLang="en-US" sz="1400" dirty="0" err="1" smtClean="0"/>
              <a:t>và</a:t>
            </a:r>
            <a:r>
              <a:rPr lang="en-GB" altLang="en-US" sz="1400" dirty="0" smtClean="0"/>
              <a:t> 2009 = 91.6%</a:t>
            </a:r>
            <a:r>
              <a:rPr lang="en-GB" sz="1400" dirty="0" smtClean="0"/>
              <a:t> </a:t>
            </a:r>
            <a:endParaRPr lang="en-US" sz="1400" kern="0" dirty="0"/>
          </a:p>
        </p:txBody>
      </p:sp>
      <p:sp>
        <p:nvSpPr>
          <p:cNvPr id="9" name="Oval 8"/>
          <p:cNvSpPr/>
          <p:nvPr/>
        </p:nvSpPr>
        <p:spPr>
          <a:xfrm>
            <a:off x="5940152" y="3212976"/>
            <a:ext cx="72008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8353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Xác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suất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thoát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khỏi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thị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trường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10784183"/>
              </p:ext>
            </p:extLst>
          </p:nvPr>
        </p:nvGraphicFramePr>
        <p:xfrm>
          <a:off x="914400" y="1590346"/>
          <a:ext cx="7162800" cy="3666559"/>
        </p:xfrm>
        <a:graphic>
          <a:graphicData uri="http://schemas.openxmlformats.org/drawingml/2006/table">
            <a:tbl>
              <a:tblPr firstRow="1" firstCol="1" bandRow="1"/>
              <a:tblGrid>
                <a:gridCol w="3660900"/>
                <a:gridCol w="1733356"/>
                <a:gridCol w="1768544"/>
              </a:tblGrid>
              <a:tr h="554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Biến</a:t>
                      </a:r>
                      <a:r>
                        <a:rPr lang="en-GB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GB" sz="16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phụ</a:t>
                      </a:r>
                      <a:r>
                        <a:rPr lang="en-GB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GB" sz="16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thuộc</a:t>
                      </a:r>
                      <a:r>
                        <a:rPr lang="en-GB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: DN </a:t>
                      </a:r>
                      <a:r>
                        <a:rPr lang="en-GB" sz="16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thoát</a:t>
                      </a:r>
                      <a:r>
                        <a:rPr lang="en-GB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GB" sz="16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khỏi</a:t>
                      </a:r>
                      <a:r>
                        <a:rPr lang="en-GB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GB" sz="16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thị</a:t>
                      </a:r>
                      <a:r>
                        <a:rPr lang="en-GB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GB" sz="16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trường</a:t>
                      </a:r>
                      <a:endParaRPr lang="en-GB" sz="28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Hiệu</a:t>
                      </a:r>
                      <a:r>
                        <a:rPr lang="en-GB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GB" sz="16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ứng</a:t>
                      </a:r>
                      <a:r>
                        <a:rPr lang="en-GB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GB" sz="16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biên</a:t>
                      </a:r>
                      <a:endParaRPr lang="en-GB" sz="28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8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Nhỏ</a:t>
                      </a:r>
                      <a:endParaRPr lang="en-GB" sz="28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</a:rPr>
                        <a:t>-0.030</a:t>
                      </a:r>
                      <a:endParaRPr lang="en-GB" sz="28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</a:rPr>
                        <a:t>-0.035*</a:t>
                      </a:r>
                      <a:endParaRPr lang="en-GB" sz="28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3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Vừa</a:t>
                      </a:r>
                      <a:endParaRPr lang="en-GB" sz="28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</a:rPr>
                        <a:t>-0.060**</a:t>
                      </a:r>
                      <a:endParaRPr lang="en-GB" sz="280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</a:rPr>
                        <a:t>-0.072**</a:t>
                      </a:r>
                      <a:endParaRPr lang="en-GB" sz="28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Hà</a:t>
                      </a:r>
                      <a:r>
                        <a:rPr lang="en-GB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GB" sz="16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Nội</a:t>
                      </a:r>
                      <a:endParaRPr lang="en-GB" sz="28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</a:rPr>
                        <a:t>0.047</a:t>
                      </a:r>
                      <a:endParaRPr lang="en-GB" sz="280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</a:rPr>
                        <a:t>0.057*</a:t>
                      </a:r>
                      <a:endParaRPr lang="en-GB" sz="28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3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Nghệ</a:t>
                      </a:r>
                      <a:r>
                        <a:rPr lang="en-GB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An</a:t>
                      </a:r>
                      <a:endParaRPr lang="en-GB" sz="28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</a:rPr>
                        <a:t>-0.058**</a:t>
                      </a:r>
                      <a:endParaRPr lang="en-GB" sz="280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</a:rPr>
                        <a:t>-0.063***</a:t>
                      </a:r>
                      <a:endParaRPr lang="en-GB" sz="28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Quảng</a:t>
                      </a:r>
                      <a:r>
                        <a:rPr lang="en-GB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Nam</a:t>
                      </a:r>
                      <a:endParaRPr lang="en-GB" sz="28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</a:rPr>
                        <a:t>-0.084***</a:t>
                      </a:r>
                      <a:endParaRPr lang="en-GB" sz="280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</a:rPr>
                        <a:t>-0.086***</a:t>
                      </a:r>
                      <a:endParaRPr lang="en-GB" sz="28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Long An</a:t>
                      </a:r>
                      <a:endParaRPr lang="en-GB" sz="28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</a:rPr>
                        <a:t>-0.100***</a:t>
                      </a:r>
                      <a:endParaRPr lang="en-GB" sz="280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</a:rPr>
                        <a:t>-0.102***</a:t>
                      </a:r>
                      <a:endParaRPr lang="en-GB" sz="28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Hợp</a:t>
                      </a:r>
                      <a:r>
                        <a:rPr lang="en-GB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GB" sz="16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danh</a:t>
                      </a:r>
                      <a:r>
                        <a:rPr lang="en-GB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/HTX</a:t>
                      </a:r>
                      <a:endParaRPr lang="en-GB" sz="28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</a:rPr>
                        <a:t>0.109*</a:t>
                      </a:r>
                      <a:endParaRPr lang="en-GB" sz="280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</a:rPr>
                        <a:t>0.118*</a:t>
                      </a:r>
                      <a:endParaRPr lang="en-GB" sz="28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46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TNHH</a:t>
                      </a:r>
                      <a:endParaRPr lang="en-GB" sz="28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</a:rPr>
                        <a:t>0.051*</a:t>
                      </a:r>
                      <a:endParaRPr lang="en-GB" sz="280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</a:rPr>
                        <a:t>0.050*</a:t>
                      </a:r>
                      <a:endParaRPr lang="en-GB" sz="28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6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Biến</a:t>
                      </a:r>
                      <a:r>
                        <a:rPr lang="en-GB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GB" sz="16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giả</a:t>
                      </a:r>
                      <a:r>
                        <a:rPr lang="en-GB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GB" sz="16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khu</a:t>
                      </a:r>
                      <a:r>
                        <a:rPr lang="en-GB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GB" sz="16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vực</a:t>
                      </a:r>
                      <a:endParaRPr lang="en-GB" sz="28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</a:rPr>
                        <a:t>No</a:t>
                      </a:r>
                      <a:endParaRPr lang="en-GB" sz="280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</a:rPr>
                        <a:t>Yes</a:t>
                      </a:r>
                      <a:endParaRPr lang="en-GB" sz="28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Số</a:t>
                      </a:r>
                      <a:r>
                        <a:rPr lang="en-GB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GB" sz="16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quan</a:t>
                      </a:r>
                      <a:r>
                        <a:rPr lang="en-GB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GB" sz="16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sát</a:t>
                      </a:r>
                      <a:endParaRPr lang="en-GB" sz="28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2,419</a:t>
                      </a:r>
                      <a:endParaRPr lang="en-GB" sz="280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2,419</a:t>
                      </a:r>
                      <a:endParaRPr lang="en-GB" sz="28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Pladsholder til indhold 2"/>
          <p:cNvSpPr txBox="1">
            <a:spLocks/>
          </p:cNvSpPr>
          <p:nvPr/>
        </p:nvSpPr>
        <p:spPr bwMode="auto">
          <a:xfrm>
            <a:off x="683568" y="5301208"/>
            <a:ext cx="7632848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212121"/>
                </a:solidFill>
                <a:latin typeface="+mn-lt"/>
                <a:ea typeface="ＭＳ Ｐゴシック" pitchFamily="-65" charset="-128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212121"/>
                </a:solidFill>
                <a:latin typeface="+mn-lt"/>
                <a:ea typeface="ＭＳ Ｐゴシック" pitchFamily="-65" charset="-128"/>
              </a:defRPr>
            </a:lvl2pPr>
            <a:lvl3pPr marL="11461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212121"/>
                </a:solidFill>
                <a:latin typeface="+mn-lt"/>
                <a:ea typeface="ＭＳ Ｐゴシック" pitchFamily="-65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212121"/>
                </a:solidFill>
                <a:latin typeface="+mn-lt"/>
                <a:ea typeface="ＭＳ Ｐゴシック" pitchFamily="-65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212121"/>
                </a:solidFill>
                <a:latin typeface="+mn-lt"/>
                <a:ea typeface="ＭＳ Ｐゴシック" pitchFamily="-65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21212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21212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21212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21212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sz="1400" dirty="0" smtClean="0"/>
              <a:t>DN </a:t>
            </a:r>
            <a:r>
              <a:rPr lang="en-GB" sz="1400" dirty="0" err="1" smtClean="0"/>
              <a:t>nhỏ</a:t>
            </a:r>
            <a:r>
              <a:rPr lang="en-GB" sz="1400" dirty="0" smtClean="0"/>
              <a:t> </a:t>
            </a:r>
            <a:r>
              <a:rPr lang="en-GB" sz="1400" dirty="0" err="1" smtClean="0"/>
              <a:t>và</a:t>
            </a:r>
            <a:r>
              <a:rPr lang="en-GB" sz="1400" dirty="0" smtClean="0"/>
              <a:t> </a:t>
            </a:r>
            <a:r>
              <a:rPr lang="en-GB" sz="1400" dirty="0" err="1" smtClean="0"/>
              <a:t>vừa</a:t>
            </a:r>
            <a:r>
              <a:rPr lang="en-GB" sz="1400" dirty="0" smtClean="0"/>
              <a:t> </a:t>
            </a:r>
            <a:r>
              <a:rPr lang="en-GB" sz="1400" dirty="0" err="1" smtClean="0"/>
              <a:t>có</a:t>
            </a:r>
            <a:r>
              <a:rPr lang="en-GB" sz="1400" dirty="0" smtClean="0"/>
              <a:t> </a:t>
            </a:r>
            <a:r>
              <a:rPr lang="en-GB" sz="1400" dirty="0" err="1" smtClean="0"/>
              <a:t>xác</a:t>
            </a:r>
            <a:r>
              <a:rPr lang="en-GB" sz="1400" dirty="0" smtClean="0"/>
              <a:t> </a:t>
            </a:r>
            <a:r>
              <a:rPr lang="en-GB" sz="1400" dirty="0" err="1" smtClean="0"/>
              <a:t>suất</a:t>
            </a:r>
            <a:r>
              <a:rPr lang="en-GB" sz="1400" dirty="0" smtClean="0"/>
              <a:t> </a:t>
            </a:r>
            <a:r>
              <a:rPr lang="en-GB" sz="1400" dirty="0" err="1" smtClean="0"/>
              <a:t>nhỏ</a:t>
            </a:r>
            <a:r>
              <a:rPr lang="en-GB" sz="1400" dirty="0" smtClean="0"/>
              <a:t> </a:t>
            </a:r>
            <a:r>
              <a:rPr lang="en-GB" sz="1400" dirty="0" err="1" smtClean="0"/>
              <a:t>hơn</a:t>
            </a:r>
            <a:r>
              <a:rPr lang="en-GB" sz="1400" dirty="0" smtClean="0"/>
              <a:t> </a:t>
            </a:r>
            <a:r>
              <a:rPr lang="en-GB" sz="1400" dirty="0" err="1" smtClean="0"/>
              <a:t>từ</a:t>
            </a:r>
            <a:r>
              <a:rPr lang="en-GB" sz="1400" dirty="0" smtClean="0"/>
              <a:t> 3% </a:t>
            </a:r>
            <a:r>
              <a:rPr lang="en-GB" sz="1400" dirty="0" err="1" smtClean="0"/>
              <a:t>đến</a:t>
            </a:r>
            <a:r>
              <a:rPr lang="en-GB" sz="1400" dirty="0" smtClean="0"/>
              <a:t> 6% </a:t>
            </a:r>
            <a:r>
              <a:rPr lang="en-GB" sz="1400" dirty="0" err="1" smtClean="0"/>
              <a:t>hơn</a:t>
            </a:r>
            <a:r>
              <a:rPr lang="en-GB" sz="1400" dirty="0" smtClean="0"/>
              <a:t> DN </a:t>
            </a:r>
            <a:r>
              <a:rPr lang="en-GB" sz="1400" dirty="0" err="1" smtClean="0"/>
              <a:t>siêu</a:t>
            </a:r>
            <a:r>
              <a:rPr lang="en-GB" sz="1400" dirty="0" smtClean="0"/>
              <a:t> </a:t>
            </a:r>
            <a:r>
              <a:rPr lang="en-GB" sz="1400" dirty="0" err="1" smtClean="0"/>
              <a:t>nhỏ</a:t>
            </a:r>
            <a:endParaRPr lang="en-GB" sz="1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1400" dirty="0" err="1" smtClean="0"/>
              <a:t>Nghệ</a:t>
            </a:r>
            <a:r>
              <a:rPr lang="en-GB" sz="1400" dirty="0" smtClean="0"/>
              <a:t> An, </a:t>
            </a:r>
            <a:r>
              <a:rPr lang="en-GB" sz="1400" dirty="0" err="1" smtClean="0"/>
              <a:t>Quảng</a:t>
            </a:r>
            <a:r>
              <a:rPr lang="en-GB" sz="1400" dirty="0" smtClean="0"/>
              <a:t> Nam </a:t>
            </a:r>
            <a:r>
              <a:rPr lang="en-GB" sz="1400" dirty="0" err="1" smtClean="0"/>
              <a:t>và</a:t>
            </a:r>
            <a:r>
              <a:rPr lang="en-GB" sz="1400" dirty="0" smtClean="0"/>
              <a:t> Long An </a:t>
            </a:r>
            <a:r>
              <a:rPr lang="en-GB" sz="1400" dirty="0" err="1" smtClean="0"/>
              <a:t>có</a:t>
            </a:r>
            <a:r>
              <a:rPr lang="en-GB" sz="1400" dirty="0" smtClean="0"/>
              <a:t> </a:t>
            </a:r>
            <a:r>
              <a:rPr lang="en-GB" sz="1400" dirty="0" err="1" smtClean="0"/>
              <a:t>xác</a:t>
            </a:r>
            <a:r>
              <a:rPr lang="en-GB" sz="1400" dirty="0" smtClean="0"/>
              <a:t> </a:t>
            </a:r>
            <a:r>
              <a:rPr lang="en-GB" sz="1400" dirty="0" err="1" smtClean="0"/>
              <a:t>suất</a:t>
            </a:r>
            <a:r>
              <a:rPr lang="en-GB" sz="1400" dirty="0" smtClean="0"/>
              <a:t> </a:t>
            </a:r>
            <a:r>
              <a:rPr lang="en-GB" sz="1400" dirty="0" err="1" smtClean="0"/>
              <a:t>thấp</a:t>
            </a:r>
            <a:r>
              <a:rPr lang="en-GB" sz="1400" dirty="0" smtClean="0"/>
              <a:t> </a:t>
            </a:r>
            <a:r>
              <a:rPr lang="en-GB" sz="1400" dirty="0" err="1" smtClean="0"/>
              <a:t>hơn</a:t>
            </a:r>
            <a:r>
              <a:rPr lang="en-GB" sz="1400" dirty="0" smtClean="0"/>
              <a:t> </a:t>
            </a:r>
            <a:r>
              <a:rPr lang="en-GB" sz="1400" dirty="0" err="1" smtClean="0"/>
              <a:t>tp</a:t>
            </a:r>
            <a:r>
              <a:rPr lang="en-GB" sz="1400" dirty="0" smtClean="0"/>
              <a:t> </a:t>
            </a:r>
            <a:r>
              <a:rPr lang="en-GB" sz="1400" dirty="0" err="1" smtClean="0"/>
              <a:t>Hồ</a:t>
            </a:r>
            <a:r>
              <a:rPr lang="en-GB" sz="1400" dirty="0" smtClean="0"/>
              <a:t> </a:t>
            </a:r>
            <a:r>
              <a:rPr lang="en-GB" sz="1400" dirty="0" err="1" smtClean="0"/>
              <a:t>Chí</a:t>
            </a:r>
            <a:r>
              <a:rPr lang="en-GB" sz="1400" dirty="0" smtClean="0"/>
              <a:t> </a:t>
            </a:r>
            <a:r>
              <a:rPr lang="en-GB" sz="1400" dirty="0" err="1" smtClean="0"/>
              <a:t>Minh</a:t>
            </a:r>
            <a:endParaRPr lang="en-GB" sz="1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1400" kern="0" dirty="0" err="1" smtClean="0"/>
              <a:t>Hà</a:t>
            </a:r>
            <a:r>
              <a:rPr lang="en-GB" sz="1400" kern="0" dirty="0" smtClean="0"/>
              <a:t> </a:t>
            </a:r>
            <a:r>
              <a:rPr lang="en-GB" sz="1400" kern="0" dirty="0" err="1" smtClean="0"/>
              <a:t>Nội</a:t>
            </a:r>
            <a:r>
              <a:rPr lang="en-GB" sz="1400" kern="0" dirty="0" smtClean="0"/>
              <a:t> </a:t>
            </a:r>
            <a:r>
              <a:rPr lang="en-GB" sz="1400" kern="0" dirty="0" err="1" smtClean="0"/>
              <a:t>có</a:t>
            </a:r>
            <a:r>
              <a:rPr lang="en-GB" sz="1400" kern="0" dirty="0" smtClean="0"/>
              <a:t> </a:t>
            </a:r>
            <a:r>
              <a:rPr lang="en-GB" sz="1400" kern="0" dirty="0" err="1" smtClean="0"/>
              <a:t>xác</a:t>
            </a:r>
            <a:r>
              <a:rPr lang="en-GB" sz="1400" kern="0" dirty="0" smtClean="0"/>
              <a:t> </a:t>
            </a:r>
            <a:r>
              <a:rPr lang="en-GB" sz="1400" kern="0" dirty="0" err="1" smtClean="0"/>
              <a:t>suất</a:t>
            </a:r>
            <a:r>
              <a:rPr lang="en-GB" sz="1400" kern="0" dirty="0" smtClean="0"/>
              <a:t> </a:t>
            </a:r>
            <a:r>
              <a:rPr lang="en-GB" sz="1400" kern="0" dirty="0" err="1" smtClean="0"/>
              <a:t>cao</a:t>
            </a:r>
            <a:r>
              <a:rPr lang="en-GB" sz="1400" kern="0" dirty="0" smtClean="0"/>
              <a:t> </a:t>
            </a:r>
            <a:r>
              <a:rPr lang="en-GB" sz="1400" kern="0" dirty="0" err="1" smtClean="0"/>
              <a:t>nhất</a:t>
            </a:r>
            <a:endParaRPr lang="en-GB" sz="1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1400" dirty="0" smtClean="0"/>
              <a:t>356 DNNVV (14.4%) </a:t>
            </a:r>
            <a:r>
              <a:rPr lang="en-GB" sz="1400" dirty="0" err="1" smtClean="0"/>
              <a:t>đóng</a:t>
            </a:r>
            <a:r>
              <a:rPr lang="en-GB" sz="1400" dirty="0" smtClean="0"/>
              <a:t> </a:t>
            </a:r>
            <a:r>
              <a:rPr lang="en-GB" sz="1400" dirty="0" err="1" smtClean="0"/>
              <a:t>cửa</a:t>
            </a:r>
            <a:r>
              <a:rPr lang="en-GB" sz="1400" dirty="0" smtClean="0"/>
              <a:t> </a:t>
            </a:r>
            <a:r>
              <a:rPr lang="en-GB" sz="1400" dirty="0" err="1" smtClean="0"/>
              <a:t>tạm</a:t>
            </a:r>
            <a:r>
              <a:rPr lang="en-GB" sz="1400" dirty="0" smtClean="0"/>
              <a:t> </a:t>
            </a:r>
            <a:r>
              <a:rPr lang="en-GB" sz="1400" dirty="0" err="1" smtClean="0"/>
              <a:t>thời</a:t>
            </a:r>
            <a:r>
              <a:rPr lang="en-GB" sz="1400" dirty="0" smtClean="0"/>
              <a:t> </a:t>
            </a:r>
            <a:r>
              <a:rPr lang="en-GB" sz="1400" dirty="0" err="1" smtClean="0"/>
              <a:t>trong</a:t>
            </a:r>
            <a:r>
              <a:rPr lang="en-GB" sz="1400" dirty="0" smtClean="0"/>
              <a:t> </a:t>
            </a:r>
            <a:r>
              <a:rPr lang="en-GB" sz="1400" dirty="0" err="1" smtClean="0"/>
              <a:t>giai</a:t>
            </a:r>
            <a:r>
              <a:rPr lang="en-GB" sz="1400" dirty="0" smtClean="0"/>
              <a:t> </a:t>
            </a:r>
            <a:r>
              <a:rPr lang="en-GB" sz="1400" dirty="0" err="1" smtClean="0"/>
              <a:t>đoạn</a:t>
            </a:r>
            <a:r>
              <a:rPr lang="en-GB" sz="1400" dirty="0" smtClean="0"/>
              <a:t> 2011-2013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400" kern="0" dirty="0" smtClean="0"/>
              <a:t>24% </a:t>
            </a:r>
            <a:r>
              <a:rPr lang="en-GB" sz="1400" kern="0" dirty="0" err="1" smtClean="0"/>
              <a:t>thoát</a:t>
            </a:r>
            <a:r>
              <a:rPr lang="en-GB" sz="1400" kern="0" dirty="0" smtClean="0"/>
              <a:t> </a:t>
            </a:r>
            <a:r>
              <a:rPr lang="en-GB" sz="1400" kern="0" dirty="0" err="1" smtClean="0"/>
              <a:t>khỏi</a:t>
            </a:r>
            <a:r>
              <a:rPr lang="en-GB" sz="1400" kern="0" dirty="0" smtClean="0"/>
              <a:t> </a:t>
            </a:r>
            <a:r>
              <a:rPr lang="en-GB" sz="1400" kern="0" dirty="0" err="1" smtClean="0"/>
              <a:t>thị</a:t>
            </a:r>
            <a:r>
              <a:rPr lang="en-GB" sz="1400" kern="0" dirty="0" smtClean="0"/>
              <a:t> </a:t>
            </a:r>
            <a:r>
              <a:rPr lang="en-GB" sz="1400" kern="0" dirty="0" err="1" smtClean="0"/>
              <a:t>trường</a:t>
            </a:r>
            <a:r>
              <a:rPr lang="en-GB" sz="1400" kern="0" dirty="0" smtClean="0"/>
              <a:t> </a:t>
            </a:r>
            <a:r>
              <a:rPr lang="en-GB" sz="1400" kern="0" dirty="0" err="1" smtClean="0"/>
              <a:t>năm</a:t>
            </a:r>
            <a:r>
              <a:rPr lang="en-GB" sz="1400" kern="0" dirty="0" smtClean="0"/>
              <a:t> 2013; 19% </a:t>
            </a:r>
            <a:r>
              <a:rPr lang="en-GB" sz="1400" kern="0" dirty="0" err="1" smtClean="0"/>
              <a:t>thay</a:t>
            </a:r>
            <a:r>
              <a:rPr lang="en-GB" sz="1400" kern="0" dirty="0" smtClean="0"/>
              <a:t> </a:t>
            </a:r>
            <a:r>
              <a:rPr lang="en-GB" sz="1400" kern="0" dirty="0" err="1" smtClean="0"/>
              <a:t>đổi</a:t>
            </a:r>
            <a:r>
              <a:rPr lang="en-GB" sz="1400" kern="0" dirty="0" smtClean="0"/>
              <a:t> </a:t>
            </a:r>
            <a:r>
              <a:rPr lang="en-GB" sz="1400" kern="0" dirty="0" err="1" smtClean="0"/>
              <a:t>ngành</a:t>
            </a:r>
            <a:r>
              <a:rPr lang="en-GB" sz="1400" kern="0" dirty="0" smtClean="0"/>
              <a:t> </a:t>
            </a:r>
            <a:r>
              <a:rPr lang="en-GB" sz="1400" kern="0" dirty="0" err="1" smtClean="0"/>
              <a:t>nghề</a:t>
            </a:r>
            <a:endParaRPr lang="en-US" sz="1400" kern="0" dirty="0"/>
          </a:p>
        </p:txBody>
      </p:sp>
      <p:sp>
        <p:nvSpPr>
          <p:cNvPr id="8" name="Rectangle 7"/>
          <p:cNvSpPr/>
          <p:nvPr/>
        </p:nvSpPr>
        <p:spPr>
          <a:xfrm>
            <a:off x="4788024" y="2057400"/>
            <a:ext cx="2908176" cy="45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32165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Tăng</a:t>
            </a:r>
            <a:r>
              <a:rPr lang="en-GB" dirty="0" smtClean="0"/>
              <a:t> </a:t>
            </a:r>
            <a:r>
              <a:rPr lang="en-GB" dirty="0" err="1" smtClean="0"/>
              <a:t>trưởng</a:t>
            </a:r>
            <a:r>
              <a:rPr lang="en-GB" dirty="0" smtClean="0"/>
              <a:t> </a:t>
            </a:r>
            <a:r>
              <a:rPr lang="en-GB" dirty="0" err="1" smtClean="0"/>
              <a:t>và</a:t>
            </a:r>
            <a:r>
              <a:rPr lang="en-GB" dirty="0" smtClean="0"/>
              <a:t> </a:t>
            </a:r>
            <a:r>
              <a:rPr lang="en-GB" dirty="0" err="1" smtClean="0"/>
              <a:t>năng</a:t>
            </a:r>
            <a:r>
              <a:rPr lang="en-GB" dirty="0" smtClean="0"/>
              <a:t> </a:t>
            </a:r>
            <a:r>
              <a:rPr lang="en-GB" dirty="0" err="1" smtClean="0"/>
              <a:t>động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04241446"/>
              </p:ext>
            </p:extLst>
          </p:nvPr>
        </p:nvGraphicFramePr>
        <p:xfrm>
          <a:off x="1042988" y="1765275"/>
          <a:ext cx="6577012" cy="2478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948"/>
                <a:gridCol w="1152128"/>
                <a:gridCol w="1152128"/>
                <a:gridCol w="1319808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Số</a:t>
                      </a:r>
                      <a:r>
                        <a:rPr lang="en-GB" sz="16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600" b="1" i="0" u="none" strike="noStrike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lượng</a:t>
                      </a:r>
                      <a:r>
                        <a:rPr lang="en-GB" sz="16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600" b="1" i="0" u="none" strike="noStrike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lao</a:t>
                      </a:r>
                      <a:r>
                        <a:rPr lang="en-GB" sz="16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600" b="1" i="0" u="none" strike="noStrike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động</a:t>
                      </a:r>
                      <a:endParaRPr lang="en-GB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2013</a:t>
                      </a:r>
                      <a:endParaRPr lang="en-GB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2011</a:t>
                      </a:r>
                      <a:endParaRPr lang="en-GB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Thay</a:t>
                      </a:r>
                      <a:r>
                        <a:rPr lang="en-GB" sz="16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600" b="1" i="0" u="none" strike="noStrike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đổi</a:t>
                      </a:r>
                      <a:endParaRPr lang="en-GB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Tổng</a:t>
                      </a:r>
                      <a:r>
                        <a:rPr lang="en-GB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số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23,589</a:t>
                      </a: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27,509</a:t>
                      </a: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-14.2%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9525" marT="9525" marB="0" anchor="ctr"/>
                </a:tc>
              </a:tr>
              <a:tr h="129957"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Trung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bình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11.9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13.8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-13.8%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Siêu</a:t>
                      </a:r>
                      <a:r>
                        <a:rPr lang="en-GB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nhỏ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3.8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-2.6%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Nhỏ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20.2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20.0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Vừa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92.1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101.2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-9.0%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2" name="Oval 11"/>
          <p:cNvSpPr/>
          <p:nvPr/>
        </p:nvSpPr>
        <p:spPr>
          <a:xfrm>
            <a:off x="6588224" y="3861048"/>
            <a:ext cx="720080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26061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 </a:t>
            </a:r>
            <a:r>
              <a:rPr lang="en-GB" dirty="0" err="1" smtClean="0"/>
              <a:t>trận</a:t>
            </a:r>
            <a:r>
              <a:rPr lang="en-GB" dirty="0" smtClean="0"/>
              <a:t> </a:t>
            </a:r>
            <a:r>
              <a:rPr lang="en-GB" dirty="0" err="1" smtClean="0"/>
              <a:t>chuyển</a:t>
            </a:r>
            <a:r>
              <a:rPr lang="en-GB" dirty="0" smtClean="0"/>
              <a:t> </a:t>
            </a:r>
            <a:r>
              <a:rPr lang="en-GB" dirty="0" err="1" smtClean="0"/>
              <a:t>đổi</a:t>
            </a:r>
            <a:r>
              <a:rPr lang="en-GB" dirty="0" smtClean="0"/>
              <a:t> </a:t>
            </a:r>
            <a:r>
              <a:rPr lang="en-GB" dirty="0" err="1" smtClean="0"/>
              <a:t>việc</a:t>
            </a:r>
            <a:r>
              <a:rPr lang="en-GB" dirty="0" smtClean="0"/>
              <a:t> </a:t>
            </a:r>
            <a:r>
              <a:rPr lang="en-GB" dirty="0" err="1" smtClean="0"/>
              <a:t>làm</a:t>
            </a:r>
            <a:r>
              <a:rPr lang="en-GB" dirty="0" smtClean="0"/>
              <a:t> 2011-2013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93820641"/>
              </p:ext>
            </p:extLst>
          </p:nvPr>
        </p:nvGraphicFramePr>
        <p:xfrm>
          <a:off x="1042988" y="1934840"/>
          <a:ext cx="657701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8412"/>
                <a:gridCol w="1566664"/>
                <a:gridCol w="1152128"/>
                <a:gridCol w="1319808"/>
              </a:tblGrid>
              <a:tr h="37084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Ma</a:t>
                      </a:r>
                      <a:r>
                        <a:rPr lang="en-GB" sz="16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600" b="1" i="0" u="none" strike="noStrike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trận</a:t>
                      </a:r>
                      <a:r>
                        <a:rPr lang="en-GB" sz="16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600" b="1" i="0" u="none" strike="noStrike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chuyển</a:t>
                      </a:r>
                      <a:r>
                        <a:rPr lang="en-GB" sz="16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600" b="1" i="0" u="none" strike="noStrike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đổi</a:t>
                      </a:r>
                      <a:r>
                        <a:rPr lang="en-GB" sz="16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600" b="1" i="0" u="none" strike="noStrike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việc</a:t>
                      </a:r>
                      <a:r>
                        <a:rPr lang="en-GB" sz="16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600" b="1" i="0" u="none" strike="noStrike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làm</a:t>
                      </a:r>
                      <a:r>
                        <a:rPr lang="en-GB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Siêu</a:t>
                      </a:r>
                      <a:r>
                        <a:rPr lang="en-GB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nhỏ</a:t>
                      </a:r>
                      <a:r>
                        <a:rPr lang="en-GB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2013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Nhỏ</a:t>
                      </a:r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Vừa</a:t>
                      </a:r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Siêu</a:t>
                      </a:r>
                      <a:r>
                        <a:rPr lang="en-GB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nhỏ</a:t>
                      </a:r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94.6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Nhỏ</a:t>
                      </a:r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Vừa</a:t>
                      </a:r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71.9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4274443" y="2655962"/>
            <a:ext cx="576064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5436096" y="2995414"/>
            <a:ext cx="576064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6684615" y="3376042"/>
            <a:ext cx="576064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4130427" y="3465562"/>
            <a:ext cx="2016224" cy="2705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ladsholder til indhold 2"/>
          <p:cNvSpPr txBox="1">
            <a:spLocks/>
          </p:cNvSpPr>
          <p:nvPr/>
        </p:nvSpPr>
        <p:spPr bwMode="auto">
          <a:xfrm>
            <a:off x="1042988" y="4797152"/>
            <a:ext cx="7273428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212121"/>
                </a:solidFill>
                <a:latin typeface="+mn-lt"/>
                <a:ea typeface="ＭＳ Ｐゴシック" pitchFamily="-65" charset="-128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212121"/>
                </a:solidFill>
                <a:latin typeface="+mn-lt"/>
                <a:ea typeface="ＭＳ Ｐゴシック" pitchFamily="-65" charset="-128"/>
              </a:defRPr>
            </a:lvl2pPr>
            <a:lvl3pPr marL="11461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212121"/>
                </a:solidFill>
                <a:latin typeface="+mn-lt"/>
                <a:ea typeface="ＭＳ Ｐゴシック" pitchFamily="-65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212121"/>
                </a:solidFill>
                <a:latin typeface="+mn-lt"/>
                <a:ea typeface="ＭＳ Ｐゴシック" pitchFamily="-65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212121"/>
                </a:solidFill>
                <a:latin typeface="+mn-lt"/>
                <a:ea typeface="ＭＳ Ｐゴシック" pitchFamily="-65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21212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21212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21212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21212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sz="1400" dirty="0" smtClean="0"/>
              <a:t>DN </a:t>
            </a:r>
            <a:r>
              <a:rPr lang="en-GB" sz="1400" dirty="0" err="1" smtClean="0"/>
              <a:t>nhỏ</a:t>
            </a:r>
            <a:r>
              <a:rPr lang="en-GB" sz="1400" dirty="0" smtClean="0"/>
              <a:t> </a:t>
            </a:r>
            <a:r>
              <a:rPr lang="en-GB" sz="1400" dirty="0" err="1" smtClean="0"/>
              <a:t>và</a:t>
            </a:r>
            <a:r>
              <a:rPr lang="en-GB" sz="1400" dirty="0" smtClean="0"/>
              <a:t> </a:t>
            </a:r>
            <a:r>
              <a:rPr lang="en-GB" sz="1400" dirty="0" err="1" smtClean="0"/>
              <a:t>vừa</a:t>
            </a:r>
            <a:r>
              <a:rPr lang="en-GB" sz="1400" dirty="0" smtClean="0"/>
              <a:t> </a:t>
            </a:r>
            <a:r>
              <a:rPr lang="en-GB" sz="1400" dirty="0" err="1" smtClean="0"/>
              <a:t>năng</a:t>
            </a:r>
            <a:r>
              <a:rPr lang="en-GB" sz="1400" dirty="0" smtClean="0"/>
              <a:t> </a:t>
            </a:r>
            <a:r>
              <a:rPr lang="en-GB" sz="1400" dirty="0" err="1" smtClean="0"/>
              <a:t>động</a:t>
            </a:r>
            <a:r>
              <a:rPr lang="en-GB" sz="1400" dirty="0" smtClean="0"/>
              <a:t> </a:t>
            </a:r>
            <a:r>
              <a:rPr lang="en-GB" sz="1400" dirty="0" err="1" smtClean="0"/>
              <a:t>hơn</a:t>
            </a:r>
            <a:endParaRPr lang="en-GB" sz="1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1400" dirty="0" err="1" smtClean="0"/>
              <a:t>Không</a:t>
            </a:r>
            <a:r>
              <a:rPr lang="en-GB" sz="1400" dirty="0" smtClean="0"/>
              <a:t> </a:t>
            </a:r>
            <a:r>
              <a:rPr lang="en-GB" sz="1400" dirty="0" err="1" smtClean="0"/>
              <a:t>có</a:t>
            </a:r>
            <a:r>
              <a:rPr lang="en-GB" sz="1400" dirty="0" smtClean="0"/>
              <a:t> DN </a:t>
            </a:r>
            <a:r>
              <a:rPr lang="en-GB" sz="1400" dirty="0" err="1" smtClean="0"/>
              <a:t>siêu</a:t>
            </a:r>
            <a:r>
              <a:rPr lang="en-GB" sz="1400" dirty="0" smtClean="0"/>
              <a:t> </a:t>
            </a:r>
            <a:r>
              <a:rPr lang="en-GB" sz="1400" dirty="0" err="1" smtClean="0"/>
              <a:t>nhỏ</a:t>
            </a:r>
            <a:r>
              <a:rPr lang="en-GB" sz="1400" dirty="0" smtClean="0"/>
              <a:t> </a:t>
            </a:r>
            <a:r>
              <a:rPr lang="en-GB" sz="1400" dirty="0" err="1" smtClean="0"/>
              <a:t>nào</a:t>
            </a:r>
            <a:r>
              <a:rPr lang="en-GB" sz="1400" dirty="0" smtClean="0"/>
              <a:t> </a:t>
            </a:r>
            <a:r>
              <a:rPr lang="en-GB" sz="1400" dirty="0" err="1" smtClean="0"/>
              <a:t>chuyển</a:t>
            </a:r>
            <a:r>
              <a:rPr lang="en-GB" sz="1400" dirty="0" smtClean="0"/>
              <a:t> </a:t>
            </a:r>
            <a:r>
              <a:rPr lang="en-GB" sz="1400" dirty="0" err="1" smtClean="0"/>
              <a:t>thành</a:t>
            </a:r>
            <a:r>
              <a:rPr lang="en-GB" sz="1400" dirty="0" smtClean="0"/>
              <a:t> DN </a:t>
            </a:r>
            <a:r>
              <a:rPr lang="en-GB" sz="1400" dirty="0" err="1" smtClean="0"/>
              <a:t>vừa</a:t>
            </a:r>
            <a:r>
              <a:rPr lang="en-GB" sz="1400" dirty="0" smtClean="0"/>
              <a:t>, </a:t>
            </a:r>
            <a:r>
              <a:rPr lang="en-GB" sz="1400" dirty="0" err="1" smtClean="0"/>
              <a:t>chỉ</a:t>
            </a:r>
            <a:r>
              <a:rPr lang="en-GB" sz="1400" dirty="0" smtClean="0"/>
              <a:t> </a:t>
            </a:r>
            <a:r>
              <a:rPr lang="en-GB" sz="1400" dirty="0" err="1" smtClean="0"/>
              <a:t>chuyển</a:t>
            </a:r>
            <a:r>
              <a:rPr lang="en-GB" sz="1400" dirty="0" smtClean="0"/>
              <a:t> sang DN </a:t>
            </a:r>
            <a:r>
              <a:rPr lang="en-GB" sz="1400" dirty="0" err="1" smtClean="0"/>
              <a:t>nhỏ</a:t>
            </a:r>
            <a:endParaRPr lang="en-GB" sz="1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1400" dirty="0" smtClean="0"/>
              <a:t>2.2% DN </a:t>
            </a:r>
            <a:r>
              <a:rPr lang="en-GB" sz="1400" dirty="0" err="1" smtClean="0"/>
              <a:t>nhỏ</a:t>
            </a:r>
            <a:r>
              <a:rPr lang="en-GB" sz="1400" dirty="0" smtClean="0"/>
              <a:t> </a:t>
            </a:r>
            <a:r>
              <a:rPr lang="en-GB" sz="1400" dirty="0" err="1" smtClean="0"/>
              <a:t>chuyển</a:t>
            </a:r>
            <a:r>
              <a:rPr lang="en-GB" sz="1400" dirty="0" smtClean="0"/>
              <a:t> </a:t>
            </a:r>
            <a:r>
              <a:rPr lang="en-GB" sz="1400" dirty="0" err="1" smtClean="0"/>
              <a:t>thành</a:t>
            </a:r>
            <a:r>
              <a:rPr lang="en-GB" sz="1400" dirty="0" smtClean="0"/>
              <a:t> DN </a:t>
            </a:r>
            <a:r>
              <a:rPr lang="en-GB" sz="1400" dirty="0" err="1" smtClean="0"/>
              <a:t>vừa</a:t>
            </a:r>
            <a:endParaRPr lang="en-GB" sz="1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1400" dirty="0" err="1" smtClean="0"/>
              <a:t>Khoảng</a:t>
            </a:r>
            <a:r>
              <a:rPr lang="en-GB" sz="1400" dirty="0" smtClean="0"/>
              <a:t> 25% DN </a:t>
            </a:r>
            <a:r>
              <a:rPr lang="en-GB" sz="1400" dirty="0" err="1" smtClean="0"/>
              <a:t>nhỏ</a:t>
            </a:r>
            <a:r>
              <a:rPr lang="en-GB" sz="1400" dirty="0" smtClean="0"/>
              <a:t> </a:t>
            </a:r>
            <a:r>
              <a:rPr lang="en-GB" sz="1400" dirty="0" err="1" smtClean="0"/>
              <a:t>và</a:t>
            </a:r>
            <a:r>
              <a:rPr lang="en-GB" sz="1400" dirty="0" smtClean="0"/>
              <a:t> </a:t>
            </a:r>
            <a:r>
              <a:rPr lang="en-GB" sz="1400" dirty="0" err="1" smtClean="0"/>
              <a:t>vừa</a:t>
            </a:r>
            <a:r>
              <a:rPr lang="en-GB" sz="1400" dirty="0" smtClean="0"/>
              <a:t> </a:t>
            </a:r>
            <a:r>
              <a:rPr lang="en-GB" sz="1400" dirty="0" err="1" smtClean="0"/>
              <a:t>giảm</a:t>
            </a:r>
            <a:r>
              <a:rPr lang="en-GB" sz="1400" dirty="0" smtClean="0"/>
              <a:t> </a:t>
            </a:r>
            <a:r>
              <a:rPr lang="en-GB" sz="1400" dirty="0" err="1" smtClean="0"/>
              <a:t>quy</a:t>
            </a:r>
            <a:r>
              <a:rPr lang="en-GB" sz="1400" dirty="0" smtClean="0"/>
              <a:t> </a:t>
            </a:r>
            <a:r>
              <a:rPr lang="en-GB" sz="1400" dirty="0" err="1" smtClean="0"/>
              <a:t>mô</a:t>
            </a: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xmlns="" val="1506282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Tăng</a:t>
            </a:r>
            <a:r>
              <a:rPr lang="en-GB" dirty="0" smtClean="0"/>
              <a:t> </a:t>
            </a:r>
            <a:r>
              <a:rPr lang="en-GB" dirty="0" err="1" smtClean="0"/>
              <a:t>trưởng</a:t>
            </a:r>
            <a:r>
              <a:rPr lang="en-GB" dirty="0" smtClean="0"/>
              <a:t> </a:t>
            </a:r>
            <a:r>
              <a:rPr lang="en-GB" dirty="0" err="1" smtClean="0"/>
              <a:t>việc</a:t>
            </a:r>
            <a:r>
              <a:rPr lang="en-GB" dirty="0" smtClean="0"/>
              <a:t> </a:t>
            </a:r>
            <a:r>
              <a:rPr lang="en-GB" dirty="0" err="1" smtClean="0"/>
              <a:t>làm</a:t>
            </a:r>
            <a:endParaRPr lang="en-GB" dirty="0"/>
          </a:p>
        </p:txBody>
      </p:sp>
      <p:sp>
        <p:nvSpPr>
          <p:cNvPr id="4" name="Pladsholder til indhold 2"/>
          <p:cNvSpPr txBox="1">
            <a:spLocks noGrp="1"/>
          </p:cNvSpPr>
          <p:nvPr>
            <p:ph idx="1"/>
          </p:nvPr>
        </p:nvSpPr>
        <p:spPr bwMode="auto">
          <a:xfrm>
            <a:off x="1042988" y="1374775"/>
            <a:ext cx="7273428" cy="464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212121"/>
                </a:solidFill>
                <a:latin typeface="+mn-lt"/>
                <a:ea typeface="ＭＳ Ｐゴシック" pitchFamily="-65" charset="-128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212121"/>
                </a:solidFill>
                <a:latin typeface="+mn-lt"/>
                <a:ea typeface="ＭＳ Ｐゴシック" pitchFamily="-65" charset="-128"/>
              </a:defRPr>
            </a:lvl2pPr>
            <a:lvl3pPr marL="11461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212121"/>
                </a:solidFill>
                <a:latin typeface="+mn-lt"/>
                <a:ea typeface="ＭＳ Ｐゴシック" pitchFamily="-65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212121"/>
                </a:solidFill>
                <a:latin typeface="+mn-lt"/>
                <a:ea typeface="ＭＳ Ｐゴシック" pitchFamily="-65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212121"/>
                </a:solidFill>
                <a:latin typeface="+mn-lt"/>
                <a:ea typeface="ＭＳ Ｐゴシック" pitchFamily="-65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21212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21212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21212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21212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Tăng trưởng việc làm bình quân âm (-</a:t>
            </a:r>
            <a:r>
              <a:rPr lang="en-GB" dirty="0" smtClean="0"/>
              <a:t>1.3%)</a:t>
            </a: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err="1" smtClean="0"/>
              <a:t>Toàn</a:t>
            </a:r>
            <a:r>
              <a:rPr lang="en-GB" dirty="0" smtClean="0"/>
              <a:t> </a:t>
            </a:r>
            <a:r>
              <a:rPr lang="en-GB" dirty="0" err="1" smtClean="0"/>
              <a:t>bộ</a:t>
            </a:r>
            <a:r>
              <a:rPr lang="en-GB" dirty="0" smtClean="0"/>
              <a:t> </a:t>
            </a:r>
            <a:r>
              <a:rPr lang="en-GB" dirty="0" err="1" smtClean="0"/>
              <a:t>các</a:t>
            </a:r>
            <a:r>
              <a:rPr lang="en-GB" dirty="0" smtClean="0"/>
              <a:t> </a:t>
            </a:r>
            <a:r>
              <a:rPr lang="en-GB" dirty="0" err="1" smtClean="0"/>
              <a:t>địa</a:t>
            </a:r>
            <a:r>
              <a:rPr lang="en-GB" dirty="0" smtClean="0"/>
              <a:t> </a:t>
            </a:r>
            <a:r>
              <a:rPr lang="en-GB" dirty="0" err="1" smtClean="0"/>
              <a:t>phương</a:t>
            </a:r>
            <a:r>
              <a:rPr lang="en-GB" dirty="0" smtClean="0"/>
              <a:t> </a:t>
            </a:r>
            <a:r>
              <a:rPr lang="en-GB" dirty="0" err="1" smtClean="0"/>
              <a:t>điều</a:t>
            </a:r>
            <a:r>
              <a:rPr lang="en-GB" dirty="0" smtClean="0"/>
              <a:t> </a:t>
            </a:r>
            <a:r>
              <a:rPr lang="en-GB" dirty="0" err="1" smtClean="0"/>
              <a:t>tra</a:t>
            </a:r>
            <a:r>
              <a:rPr lang="en-GB" dirty="0" smtClean="0"/>
              <a:t> </a:t>
            </a:r>
            <a:r>
              <a:rPr lang="en-GB" dirty="0" err="1" smtClean="0"/>
              <a:t>trừ</a:t>
            </a:r>
            <a:r>
              <a:rPr lang="en-GB" dirty="0" smtClean="0"/>
              <a:t> </a:t>
            </a:r>
            <a:r>
              <a:rPr lang="en-GB" dirty="0" err="1" smtClean="0"/>
              <a:t>Quảng</a:t>
            </a:r>
            <a:r>
              <a:rPr lang="en-GB" dirty="0" smtClean="0"/>
              <a:t> </a:t>
            </a:r>
            <a:r>
              <a:rPr lang="en-GB" dirty="0"/>
              <a:t>Nam, </a:t>
            </a:r>
            <a:r>
              <a:rPr lang="en-GB" dirty="0" err="1" smtClean="0"/>
              <a:t>Lâm</a:t>
            </a:r>
            <a:r>
              <a:rPr lang="en-GB" dirty="0" smtClean="0"/>
              <a:t> </a:t>
            </a:r>
            <a:r>
              <a:rPr lang="en-GB" dirty="0" err="1" smtClean="0"/>
              <a:t>Đồng</a:t>
            </a:r>
            <a:r>
              <a:rPr lang="en-GB" dirty="0" smtClean="0"/>
              <a:t> </a:t>
            </a:r>
            <a:r>
              <a:rPr lang="en-GB" dirty="0" err="1" smtClean="0"/>
              <a:t>và</a:t>
            </a:r>
            <a:r>
              <a:rPr lang="en-GB" dirty="0" smtClean="0"/>
              <a:t> </a:t>
            </a:r>
            <a:r>
              <a:rPr lang="en-GB" dirty="0" err="1" smtClean="0"/>
              <a:t>Nghệ</a:t>
            </a:r>
            <a:r>
              <a:rPr lang="en-GB" dirty="0" smtClean="0"/>
              <a:t> An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DN </a:t>
            </a:r>
            <a:r>
              <a:rPr lang="en-GB" dirty="0" err="1" smtClean="0"/>
              <a:t>nhỏ</a:t>
            </a:r>
            <a:r>
              <a:rPr lang="en-GB" dirty="0" smtClean="0"/>
              <a:t> </a:t>
            </a:r>
            <a:r>
              <a:rPr lang="en-GB" dirty="0" err="1" smtClean="0"/>
              <a:t>và</a:t>
            </a:r>
            <a:r>
              <a:rPr lang="en-GB" dirty="0" smtClean="0"/>
              <a:t> DN </a:t>
            </a:r>
            <a:r>
              <a:rPr lang="en-GB" dirty="0" err="1" smtClean="0"/>
              <a:t>vừa</a:t>
            </a:r>
            <a:r>
              <a:rPr lang="en-GB" dirty="0" smtClean="0"/>
              <a:t> </a:t>
            </a:r>
            <a:r>
              <a:rPr lang="en-GB" dirty="0" err="1" smtClean="0"/>
              <a:t>giảm</a:t>
            </a:r>
            <a:r>
              <a:rPr lang="en-GB" dirty="0" smtClean="0"/>
              <a:t> </a:t>
            </a:r>
            <a:r>
              <a:rPr lang="en-GB" dirty="0" err="1" smtClean="0"/>
              <a:t>việc</a:t>
            </a:r>
            <a:r>
              <a:rPr lang="en-GB" dirty="0" smtClean="0"/>
              <a:t> </a:t>
            </a:r>
            <a:r>
              <a:rPr lang="en-GB" dirty="0" err="1" smtClean="0"/>
              <a:t>làm</a:t>
            </a:r>
            <a:r>
              <a:rPr lang="en-GB" dirty="0" smtClean="0"/>
              <a:t> </a:t>
            </a:r>
            <a:r>
              <a:rPr lang="en-GB" dirty="0" err="1" smtClean="0"/>
              <a:t>từ</a:t>
            </a:r>
            <a:r>
              <a:rPr lang="en-GB" dirty="0" smtClean="0"/>
              <a:t> 9 </a:t>
            </a:r>
            <a:r>
              <a:rPr lang="en-GB" dirty="0" err="1" smtClean="0"/>
              <a:t>đến</a:t>
            </a:r>
            <a:r>
              <a:rPr lang="en-GB" dirty="0" smtClean="0"/>
              <a:t> 13%</a:t>
            </a:r>
          </a:p>
          <a:p>
            <a:pPr>
              <a:buFont typeface="Arial" panose="020B0604020202020204" pitchFamily="34" charset="0"/>
              <a:buChar char="•"/>
            </a:pPr>
            <a:endParaRPr lang="en-GB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DN siêu nhỏ tăng số lượng lao động toàn thời gian </a:t>
            </a:r>
            <a:r>
              <a:rPr lang="en-GB" dirty="0" smtClean="0"/>
              <a:t>3%</a:t>
            </a: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endParaRPr lang="en-GB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err="1" smtClean="0"/>
              <a:t>Tất</a:t>
            </a:r>
            <a:r>
              <a:rPr lang="en-GB" dirty="0" smtClean="0"/>
              <a:t> </a:t>
            </a:r>
            <a:r>
              <a:rPr lang="en-GB" dirty="0" err="1" smtClean="0"/>
              <a:t>cả</a:t>
            </a:r>
            <a:r>
              <a:rPr lang="en-GB" dirty="0" smtClean="0"/>
              <a:t> </a:t>
            </a:r>
            <a:r>
              <a:rPr lang="en-GB" dirty="0" err="1" smtClean="0"/>
              <a:t>các</a:t>
            </a:r>
            <a:r>
              <a:rPr lang="en-GB" dirty="0" smtClean="0"/>
              <a:t> </a:t>
            </a:r>
            <a:r>
              <a:rPr lang="en-GB" dirty="0" err="1" smtClean="0"/>
              <a:t>ngành</a:t>
            </a:r>
            <a:r>
              <a:rPr lang="en-GB" dirty="0" smtClean="0"/>
              <a:t> </a:t>
            </a:r>
            <a:r>
              <a:rPr lang="en-GB" dirty="0" err="1" smtClean="0"/>
              <a:t>nghề</a:t>
            </a:r>
            <a:r>
              <a:rPr lang="en-GB" dirty="0" smtClean="0"/>
              <a:t> </a:t>
            </a:r>
            <a:r>
              <a:rPr lang="en-GB" dirty="0" err="1" smtClean="0"/>
              <a:t>đều</a:t>
            </a:r>
            <a:r>
              <a:rPr lang="en-GB" dirty="0" smtClean="0"/>
              <a:t> </a:t>
            </a:r>
            <a:r>
              <a:rPr lang="en-GB" dirty="0" err="1" smtClean="0"/>
              <a:t>giảm</a:t>
            </a:r>
            <a:r>
              <a:rPr lang="en-GB" dirty="0" smtClean="0"/>
              <a:t> </a:t>
            </a:r>
            <a:r>
              <a:rPr lang="en-GB" dirty="0" err="1" smtClean="0"/>
              <a:t>lao</a:t>
            </a:r>
            <a:r>
              <a:rPr lang="en-GB" dirty="0" smtClean="0"/>
              <a:t> </a:t>
            </a:r>
            <a:r>
              <a:rPr lang="en-GB" dirty="0" err="1" smtClean="0"/>
              <a:t>động</a:t>
            </a:r>
            <a:r>
              <a:rPr lang="en-GB" dirty="0" smtClean="0"/>
              <a:t> </a:t>
            </a:r>
            <a:r>
              <a:rPr lang="en-GB" dirty="0" err="1" smtClean="0"/>
              <a:t>trừ</a:t>
            </a:r>
            <a:r>
              <a:rPr lang="en-GB" dirty="0" smtClean="0"/>
              <a:t> </a:t>
            </a:r>
            <a:r>
              <a:rPr lang="en-GB" dirty="0" err="1" smtClean="0"/>
              <a:t>thực</a:t>
            </a:r>
            <a:r>
              <a:rPr lang="en-GB" dirty="0" smtClean="0"/>
              <a:t> </a:t>
            </a:r>
            <a:r>
              <a:rPr lang="en-GB" dirty="0" err="1" smtClean="0"/>
              <a:t>phẩm</a:t>
            </a:r>
            <a:r>
              <a:rPr lang="en-GB" dirty="0" smtClean="0"/>
              <a:t>, </a:t>
            </a:r>
            <a:r>
              <a:rPr lang="en-GB" dirty="0" err="1" smtClean="0"/>
              <a:t>dệt</a:t>
            </a:r>
            <a:r>
              <a:rPr lang="en-GB" dirty="0" smtClean="0"/>
              <a:t> may, </a:t>
            </a:r>
            <a:r>
              <a:rPr lang="en-GB" dirty="0" err="1" smtClean="0"/>
              <a:t>cao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và</a:t>
            </a:r>
            <a:r>
              <a:rPr lang="en-GB" dirty="0" smtClean="0"/>
              <a:t> </a:t>
            </a:r>
            <a:r>
              <a:rPr lang="en-GB" dirty="0" err="1" smtClean="0"/>
              <a:t>hóa</a:t>
            </a:r>
            <a:r>
              <a:rPr lang="en-GB" dirty="0" smtClean="0"/>
              <a:t> </a:t>
            </a:r>
            <a:r>
              <a:rPr lang="en-GB" dirty="0" err="1" smtClean="0"/>
              <a:t>chất</a:t>
            </a:r>
            <a:endParaRPr lang="en-GB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err="1" smtClean="0"/>
              <a:t>Mức</a:t>
            </a:r>
            <a:r>
              <a:rPr lang="en-GB" dirty="0" smtClean="0"/>
              <a:t> </a:t>
            </a:r>
            <a:r>
              <a:rPr lang="en-GB" dirty="0" err="1" smtClean="0"/>
              <a:t>giảm</a:t>
            </a:r>
            <a:r>
              <a:rPr lang="en-GB" dirty="0" smtClean="0"/>
              <a:t> </a:t>
            </a:r>
            <a:r>
              <a:rPr lang="en-GB" dirty="0" err="1" smtClean="0"/>
              <a:t>lớn</a:t>
            </a:r>
            <a:r>
              <a:rPr lang="en-GB" dirty="0" smtClean="0"/>
              <a:t> </a:t>
            </a:r>
            <a:r>
              <a:rPr lang="en-GB" dirty="0" err="1" smtClean="0"/>
              <a:t>nhất</a:t>
            </a:r>
            <a:r>
              <a:rPr lang="en-GB" dirty="0" smtClean="0"/>
              <a:t> (</a:t>
            </a:r>
            <a:r>
              <a:rPr lang="en-GB" dirty="0" err="1" smtClean="0"/>
              <a:t>hơn</a:t>
            </a:r>
            <a:r>
              <a:rPr lang="en-GB" dirty="0" smtClean="0"/>
              <a:t> 6%): </a:t>
            </a:r>
            <a:r>
              <a:rPr lang="en-GB" dirty="0" err="1" smtClean="0"/>
              <a:t>sản</a:t>
            </a:r>
            <a:r>
              <a:rPr lang="en-GB" dirty="0" smtClean="0"/>
              <a:t> </a:t>
            </a:r>
            <a:r>
              <a:rPr lang="en-GB" dirty="0" err="1" smtClean="0"/>
              <a:t>xuất</a:t>
            </a:r>
            <a:r>
              <a:rPr lang="en-GB" dirty="0" smtClean="0"/>
              <a:t> </a:t>
            </a:r>
            <a:r>
              <a:rPr lang="en-GB" dirty="0" err="1" smtClean="0"/>
              <a:t>đồ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, </a:t>
            </a:r>
            <a:r>
              <a:rPr lang="en-GB" dirty="0" err="1" smtClean="0"/>
              <a:t>máy</a:t>
            </a:r>
            <a:r>
              <a:rPr lang="en-GB" dirty="0" smtClean="0"/>
              <a:t> </a:t>
            </a:r>
            <a:r>
              <a:rPr lang="en-GB" dirty="0" err="1" smtClean="0"/>
              <a:t>móc</a:t>
            </a:r>
            <a:r>
              <a:rPr lang="en-GB" dirty="0" smtClean="0"/>
              <a:t> </a:t>
            </a:r>
            <a:r>
              <a:rPr lang="en-GB" dirty="0" err="1" smtClean="0"/>
              <a:t>điện</a:t>
            </a:r>
            <a:r>
              <a:rPr lang="en-GB" dirty="0" smtClean="0"/>
              <a:t> </a:t>
            </a:r>
            <a:r>
              <a:rPr lang="en-GB" dirty="0" err="1" smtClean="0"/>
              <a:t>tử</a:t>
            </a:r>
            <a:r>
              <a:rPr lang="en-GB" dirty="0" smtClean="0"/>
              <a:t> </a:t>
            </a:r>
            <a:r>
              <a:rPr lang="en-GB" dirty="0" err="1" smtClean="0"/>
              <a:t>và</a:t>
            </a:r>
            <a:r>
              <a:rPr lang="en-GB" dirty="0" smtClean="0"/>
              <a:t> </a:t>
            </a:r>
            <a:r>
              <a:rPr lang="en-GB" dirty="0" err="1" smtClean="0"/>
              <a:t>phương</a:t>
            </a:r>
            <a:r>
              <a:rPr lang="en-GB" dirty="0" smtClean="0"/>
              <a:t> </a:t>
            </a:r>
            <a:r>
              <a:rPr lang="en-GB" dirty="0" err="1" smtClean="0"/>
              <a:t>tiện</a:t>
            </a:r>
            <a:r>
              <a:rPr lang="en-GB" dirty="0" smtClean="0"/>
              <a:t> </a:t>
            </a:r>
            <a:r>
              <a:rPr lang="en-GB" dirty="0" err="1" smtClean="0"/>
              <a:t>vận</a:t>
            </a:r>
            <a:r>
              <a:rPr lang="en-GB" dirty="0" smtClean="0"/>
              <a:t> </a:t>
            </a:r>
            <a:r>
              <a:rPr lang="en-GB" dirty="0" err="1" smtClean="0"/>
              <a:t>chuyển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xmlns="" val="407867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460375"/>
            <a:ext cx="6769372" cy="592361"/>
          </a:xfrm>
        </p:spPr>
        <p:txBody>
          <a:bodyPr/>
          <a:lstStyle/>
          <a:p>
            <a:r>
              <a:rPr lang="en-GB" sz="1800" dirty="0" smtClean="0"/>
              <a:t>Phân tích hồi quy: Nhân </a:t>
            </a:r>
            <a:r>
              <a:rPr lang="en-GB" sz="1800" dirty="0" smtClean="0"/>
              <a:t>tố </a:t>
            </a:r>
            <a:r>
              <a:rPr lang="en-GB" sz="1800" dirty="0" smtClean="0"/>
              <a:t>xác định tăng trưởng việc làm</a:t>
            </a:r>
            <a:endParaRPr lang="en-GB" sz="1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35701022"/>
              </p:ext>
            </p:extLst>
          </p:nvPr>
        </p:nvGraphicFramePr>
        <p:xfrm>
          <a:off x="2057400" y="1477925"/>
          <a:ext cx="5638800" cy="32102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41660"/>
                <a:gridCol w="1423862"/>
                <a:gridCol w="1273278"/>
              </a:tblGrid>
              <a:tr h="5093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GB" sz="12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Biến</a:t>
                      </a:r>
                      <a:r>
                        <a:rPr lang="en-GB" sz="1200" b="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200" b="0" baseline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kiểm</a:t>
                      </a:r>
                      <a:r>
                        <a:rPr lang="en-GB" sz="1200" b="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200" b="0" baseline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soát</a:t>
                      </a:r>
                      <a:endParaRPr lang="en-GB" sz="1200" b="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Không</a:t>
                      </a:r>
                      <a:r>
                        <a:rPr lang="en-GB" sz="1200" b="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200" b="0" baseline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có</a:t>
                      </a:r>
                      <a:r>
                        <a:rPr lang="en-GB" sz="1200" b="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200" b="0" baseline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biến</a:t>
                      </a:r>
                      <a:r>
                        <a:rPr lang="en-GB" sz="1200" b="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200" b="0" baseline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kiểm</a:t>
                      </a:r>
                      <a:r>
                        <a:rPr lang="en-GB" sz="1200" b="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200" b="0" baseline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soát</a:t>
                      </a:r>
                      <a:r>
                        <a:rPr lang="en-GB" sz="1200" b="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200" b="0" baseline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ngành</a:t>
                      </a:r>
                      <a:r>
                        <a:rPr lang="en-GB" sz="1200" b="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200" b="0" baseline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nghề</a:t>
                      </a:r>
                      <a:endParaRPr lang="en-GB" sz="1200" b="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  <a:r>
                        <a:rPr lang="en-GB" sz="1200" b="0" baseline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ó</a:t>
                      </a:r>
                      <a:r>
                        <a:rPr lang="en-GB" sz="1200" b="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200" b="0" baseline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biến</a:t>
                      </a:r>
                      <a:r>
                        <a:rPr lang="en-GB" sz="1200" b="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200" b="0" baseline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kiểm</a:t>
                      </a:r>
                      <a:r>
                        <a:rPr lang="en-GB" sz="1200" b="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200" b="0" baseline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soát</a:t>
                      </a:r>
                      <a:r>
                        <a:rPr lang="en-GB" sz="1200" b="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200" b="0" baseline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ngành</a:t>
                      </a:r>
                      <a:r>
                        <a:rPr lang="en-GB" sz="1200" b="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200" b="0" baseline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nghề</a:t>
                      </a:r>
                      <a:endParaRPr lang="en-GB" sz="1200" b="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18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Nhỏ</a:t>
                      </a:r>
                      <a:endParaRPr lang="en-GB" sz="1200" b="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-0.166***</a:t>
                      </a:r>
                      <a:endParaRPr lang="en-GB" sz="1200" b="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-0.171***</a:t>
                      </a:r>
                      <a:endParaRPr lang="en-GB" sz="1200" b="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38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Vừa</a:t>
                      </a:r>
                      <a:endParaRPr lang="en-GB" sz="1200" b="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-0.231***</a:t>
                      </a:r>
                      <a:endParaRPr lang="en-GB" sz="1200" b="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-0.237***</a:t>
                      </a:r>
                      <a:endParaRPr lang="en-GB" sz="1200" b="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0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Phú</a:t>
                      </a:r>
                      <a:r>
                        <a:rPr lang="en-GB" sz="1200" b="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200" b="0" baseline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Thọ</a:t>
                      </a:r>
                      <a:endParaRPr lang="en-GB" sz="1200" b="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-0.057**</a:t>
                      </a:r>
                      <a:endParaRPr lang="en-GB" sz="1200" b="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-0.051**</a:t>
                      </a:r>
                      <a:endParaRPr lang="en-GB" sz="1200" b="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0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Hải</a:t>
                      </a:r>
                      <a:r>
                        <a:rPr lang="en-GB" sz="1200" b="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200" b="0" baseline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Phòng</a:t>
                      </a:r>
                      <a:endParaRPr lang="en-GB" sz="1200" b="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-0.059**</a:t>
                      </a:r>
                      <a:endParaRPr lang="en-GB" sz="1200" b="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-0.045*</a:t>
                      </a:r>
                      <a:endParaRPr lang="en-GB" sz="1200" b="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31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Quảng</a:t>
                      </a:r>
                      <a:r>
                        <a:rPr lang="en-GB" sz="1200" b="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Nam</a:t>
                      </a:r>
                      <a:endParaRPr lang="en-GB" sz="1200" b="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0.060**</a:t>
                      </a:r>
                      <a:endParaRPr lang="en-GB" sz="1200" b="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0.074**</a:t>
                      </a:r>
                      <a:endParaRPr lang="en-GB" sz="1200" b="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Long An</a:t>
                      </a:r>
                      <a:endParaRPr lang="en-GB" sz="1200" b="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-0.073***</a:t>
                      </a:r>
                      <a:endParaRPr lang="en-GB" sz="1200" b="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-0.067**</a:t>
                      </a:r>
                      <a:endParaRPr lang="en-GB" sz="1200" b="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9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Tư</a:t>
                      </a:r>
                      <a:r>
                        <a:rPr lang="en-GB" sz="12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2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nhân</a:t>
                      </a:r>
                      <a:endParaRPr lang="en-GB" sz="1200" b="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0.074***</a:t>
                      </a:r>
                      <a:endParaRPr lang="en-GB" sz="1200" b="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0.075***</a:t>
                      </a:r>
                      <a:endParaRPr lang="en-GB" sz="1200" b="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8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Hợp</a:t>
                      </a:r>
                      <a:r>
                        <a:rPr lang="en-GB" sz="1200" b="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200" b="0" baseline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danh</a:t>
                      </a:r>
                      <a:r>
                        <a:rPr lang="en-GB" sz="1200" b="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/HTX</a:t>
                      </a:r>
                      <a:endParaRPr lang="en-GB" sz="1200" b="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0.083*</a:t>
                      </a:r>
                      <a:endParaRPr lang="en-GB" sz="1200" b="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0.069</a:t>
                      </a:r>
                      <a:endParaRPr lang="en-GB" sz="1200" b="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0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TNHH</a:t>
                      </a:r>
                      <a:endParaRPr lang="en-GB" sz="1200" b="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0.085***</a:t>
                      </a:r>
                      <a:endParaRPr lang="en-GB" sz="1200" b="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0.082***</a:t>
                      </a:r>
                      <a:endParaRPr lang="en-GB" sz="1200" b="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8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err="1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Cổ</a:t>
                      </a:r>
                      <a:r>
                        <a:rPr lang="en-GB" sz="1200" b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200" b="0" baseline="0" dirty="0" err="1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phần</a:t>
                      </a:r>
                      <a:endParaRPr lang="en-GB" sz="1200" b="0" dirty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0.070**</a:t>
                      </a:r>
                      <a:endParaRPr lang="en-GB" sz="1200" b="0" dirty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0.065*</a:t>
                      </a:r>
                      <a:endParaRPr lang="en-GB" sz="1200" b="0" dirty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8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Số</a:t>
                      </a:r>
                      <a:r>
                        <a:rPr lang="en-GB" sz="1200" b="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200" b="0" baseline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quan</a:t>
                      </a:r>
                      <a:r>
                        <a:rPr lang="en-GB" sz="1200" b="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200" b="0" baseline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sát</a:t>
                      </a:r>
                      <a:endParaRPr lang="en-GB" sz="1200" b="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1988</a:t>
                      </a:r>
                      <a:endParaRPr lang="en-GB" sz="1200" b="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1988</a:t>
                      </a:r>
                      <a:endParaRPr lang="en-GB" sz="1200" b="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Pladsholder til indhold 2"/>
          <p:cNvSpPr txBox="1">
            <a:spLocks noGrp="1"/>
          </p:cNvSpPr>
          <p:nvPr>
            <p:ph idx="1"/>
          </p:nvPr>
        </p:nvSpPr>
        <p:spPr bwMode="auto">
          <a:xfrm>
            <a:off x="1042988" y="5085184"/>
            <a:ext cx="7273428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212121"/>
                </a:solidFill>
                <a:latin typeface="+mn-lt"/>
                <a:ea typeface="ＭＳ Ｐゴシック" pitchFamily="-65" charset="-128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212121"/>
                </a:solidFill>
                <a:latin typeface="+mn-lt"/>
                <a:ea typeface="ＭＳ Ｐゴシック" pitchFamily="-65" charset="-128"/>
              </a:defRPr>
            </a:lvl2pPr>
            <a:lvl3pPr marL="11461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212121"/>
                </a:solidFill>
                <a:latin typeface="+mn-lt"/>
                <a:ea typeface="ＭＳ Ｐゴシック" pitchFamily="-65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212121"/>
                </a:solidFill>
                <a:latin typeface="+mn-lt"/>
                <a:ea typeface="ＭＳ Ｐゴシック" pitchFamily="-65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212121"/>
                </a:solidFill>
                <a:latin typeface="+mn-lt"/>
                <a:ea typeface="ＭＳ Ｐゴシック" pitchFamily="-65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21212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21212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21212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21212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sz="1400" dirty="0" smtClean="0"/>
              <a:t>DN </a:t>
            </a:r>
            <a:r>
              <a:rPr lang="en-GB" sz="1400" dirty="0" err="1" smtClean="0"/>
              <a:t>siêu</a:t>
            </a:r>
            <a:r>
              <a:rPr lang="en-GB" sz="1400" dirty="0" smtClean="0"/>
              <a:t> </a:t>
            </a:r>
            <a:r>
              <a:rPr lang="en-GB" sz="1400" dirty="0" err="1" smtClean="0"/>
              <a:t>nhỏ</a:t>
            </a:r>
            <a:r>
              <a:rPr lang="en-GB" sz="1400" dirty="0" smtClean="0"/>
              <a:t> </a:t>
            </a:r>
            <a:r>
              <a:rPr lang="en-GB" sz="1400" dirty="0" err="1" smtClean="0"/>
              <a:t>tăng</a:t>
            </a:r>
            <a:r>
              <a:rPr lang="en-GB" sz="1400" dirty="0" smtClean="0"/>
              <a:t> </a:t>
            </a:r>
            <a:r>
              <a:rPr lang="en-GB" sz="1400" dirty="0" err="1" smtClean="0"/>
              <a:t>trưởng</a:t>
            </a:r>
            <a:r>
              <a:rPr lang="en-GB" sz="1400" dirty="0" smtClean="0"/>
              <a:t> </a:t>
            </a:r>
            <a:r>
              <a:rPr lang="en-GB" sz="1400" dirty="0" err="1" smtClean="0"/>
              <a:t>lao</a:t>
            </a:r>
            <a:r>
              <a:rPr lang="en-GB" sz="1400" dirty="0" smtClean="0"/>
              <a:t> </a:t>
            </a:r>
            <a:r>
              <a:rPr lang="en-GB" sz="1400" dirty="0" err="1" smtClean="0"/>
              <a:t>động</a:t>
            </a:r>
            <a:r>
              <a:rPr lang="en-GB" sz="1400" dirty="0" smtClean="0"/>
              <a:t> </a:t>
            </a:r>
            <a:r>
              <a:rPr lang="en-GB" sz="1400" dirty="0" err="1" smtClean="0"/>
              <a:t>toàn</a:t>
            </a:r>
            <a:r>
              <a:rPr lang="en-GB" sz="1400" dirty="0" smtClean="0"/>
              <a:t> </a:t>
            </a:r>
            <a:r>
              <a:rPr lang="en-GB" sz="1400" dirty="0" err="1" smtClean="0"/>
              <a:t>thời</a:t>
            </a:r>
            <a:r>
              <a:rPr lang="en-GB" sz="1400" dirty="0" smtClean="0"/>
              <a:t> </a:t>
            </a:r>
            <a:r>
              <a:rPr lang="en-GB" sz="1400" dirty="0" err="1" smtClean="0"/>
              <a:t>gian</a:t>
            </a:r>
            <a:r>
              <a:rPr lang="en-GB" sz="1400" dirty="0" smtClean="0"/>
              <a:t> </a:t>
            </a:r>
            <a:r>
              <a:rPr lang="en-GB" sz="1400" dirty="0" err="1" smtClean="0"/>
              <a:t>cao</a:t>
            </a:r>
            <a:r>
              <a:rPr lang="en-GB" sz="1400" dirty="0" smtClean="0"/>
              <a:t> </a:t>
            </a:r>
            <a:r>
              <a:rPr lang="en-GB" sz="1400" dirty="0" err="1" smtClean="0"/>
              <a:t>hơn</a:t>
            </a:r>
            <a:r>
              <a:rPr lang="en-GB" sz="1400" dirty="0" smtClean="0"/>
              <a:t> </a:t>
            </a:r>
            <a:r>
              <a:rPr lang="en-GB" sz="1400" dirty="0" err="1" smtClean="0"/>
              <a:t>từ</a:t>
            </a:r>
            <a:r>
              <a:rPr lang="en-GB" sz="1400" dirty="0" smtClean="0"/>
              <a:t> 17 </a:t>
            </a:r>
            <a:r>
              <a:rPr lang="en-GB" sz="1400" dirty="0" err="1" smtClean="0"/>
              <a:t>đến</a:t>
            </a:r>
            <a:r>
              <a:rPr lang="en-GB" sz="1400" dirty="0" smtClean="0"/>
              <a:t> 23% so </a:t>
            </a:r>
            <a:r>
              <a:rPr lang="en-GB" sz="1400" dirty="0" err="1" smtClean="0"/>
              <a:t>với</a:t>
            </a:r>
            <a:r>
              <a:rPr lang="en-GB" sz="1400" dirty="0" smtClean="0"/>
              <a:t> DN </a:t>
            </a:r>
            <a:r>
              <a:rPr lang="en-GB" sz="1400" dirty="0" err="1" smtClean="0"/>
              <a:t>nhỏ</a:t>
            </a:r>
            <a:r>
              <a:rPr lang="en-GB" sz="1400" dirty="0" smtClean="0"/>
              <a:t> </a:t>
            </a:r>
            <a:r>
              <a:rPr lang="en-GB" sz="1400" dirty="0" err="1" smtClean="0"/>
              <a:t>và</a:t>
            </a:r>
            <a:r>
              <a:rPr lang="en-GB" sz="1400" dirty="0" smtClean="0"/>
              <a:t> DN </a:t>
            </a:r>
            <a:r>
              <a:rPr lang="en-GB" sz="1400" dirty="0" err="1" smtClean="0"/>
              <a:t>vừa</a:t>
            </a:r>
            <a:endParaRPr lang="en-GB" sz="1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1400" dirty="0" smtClean="0"/>
              <a:t>So </a:t>
            </a:r>
            <a:r>
              <a:rPr lang="en-GB" sz="1400" dirty="0" err="1" smtClean="0"/>
              <a:t>sánh</a:t>
            </a:r>
            <a:r>
              <a:rPr lang="en-GB" sz="1400" dirty="0" smtClean="0"/>
              <a:t> </a:t>
            </a:r>
            <a:r>
              <a:rPr lang="en-GB" sz="1400" dirty="0" err="1" smtClean="0"/>
              <a:t>với</a:t>
            </a:r>
            <a:r>
              <a:rPr lang="en-GB" sz="1400" dirty="0" smtClean="0"/>
              <a:t> </a:t>
            </a:r>
            <a:r>
              <a:rPr lang="en-GB" sz="1400" dirty="0" err="1" smtClean="0"/>
              <a:t>tp</a:t>
            </a:r>
            <a:r>
              <a:rPr lang="en-GB" sz="1400" dirty="0" smtClean="0"/>
              <a:t> </a:t>
            </a:r>
            <a:r>
              <a:rPr lang="en-GB" sz="1400" dirty="0" err="1" smtClean="0"/>
              <a:t>Hồ</a:t>
            </a:r>
            <a:r>
              <a:rPr lang="en-GB" sz="1400" dirty="0" smtClean="0"/>
              <a:t> </a:t>
            </a:r>
            <a:r>
              <a:rPr lang="en-GB" sz="1400" dirty="0" err="1" smtClean="0"/>
              <a:t>Chí</a:t>
            </a:r>
            <a:r>
              <a:rPr lang="en-GB" sz="1400" dirty="0" smtClean="0"/>
              <a:t> </a:t>
            </a:r>
            <a:r>
              <a:rPr lang="en-GB" sz="1400" dirty="0" err="1" smtClean="0"/>
              <a:t>Minh</a:t>
            </a:r>
            <a:r>
              <a:rPr lang="en-GB" sz="1400" dirty="0" smtClean="0"/>
              <a:t>, DN ở </a:t>
            </a:r>
            <a:r>
              <a:rPr lang="en-GB" sz="1400" dirty="0" err="1" smtClean="0"/>
              <a:t>Quảng</a:t>
            </a:r>
            <a:r>
              <a:rPr lang="en-GB" sz="1400" dirty="0" smtClean="0"/>
              <a:t> Nam </a:t>
            </a:r>
            <a:r>
              <a:rPr lang="en-GB" sz="1400" dirty="0" err="1" smtClean="0"/>
              <a:t>có</a:t>
            </a:r>
            <a:r>
              <a:rPr lang="en-GB" sz="1400" dirty="0" smtClean="0"/>
              <a:t> </a:t>
            </a:r>
            <a:r>
              <a:rPr lang="en-GB" sz="1400" dirty="0" err="1" smtClean="0"/>
              <a:t>tỷ</a:t>
            </a:r>
            <a:r>
              <a:rPr lang="en-GB" sz="1400" dirty="0" smtClean="0"/>
              <a:t> </a:t>
            </a:r>
            <a:r>
              <a:rPr lang="en-GB" sz="1400" dirty="0" err="1" smtClean="0"/>
              <a:t>lệ</a:t>
            </a:r>
            <a:r>
              <a:rPr lang="en-GB" sz="1400" dirty="0" smtClean="0"/>
              <a:t> </a:t>
            </a:r>
            <a:r>
              <a:rPr lang="en-GB" sz="1400" dirty="0" err="1" smtClean="0"/>
              <a:t>tăng</a:t>
            </a:r>
            <a:r>
              <a:rPr lang="en-GB" sz="1400" dirty="0" smtClean="0"/>
              <a:t> </a:t>
            </a:r>
            <a:r>
              <a:rPr lang="en-GB" sz="1400" dirty="0" err="1" smtClean="0"/>
              <a:t>trưởng</a:t>
            </a:r>
            <a:r>
              <a:rPr lang="en-GB" sz="1400" dirty="0" smtClean="0"/>
              <a:t> </a:t>
            </a:r>
            <a:r>
              <a:rPr lang="en-GB" sz="1400" dirty="0" err="1" smtClean="0"/>
              <a:t>lao</a:t>
            </a:r>
            <a:r>
              <a:rPr lang="en-GB" sz="1400" dirty="0" smtClean="0"/>
              <a:t> </a:t>
            </a:r>
            <a:r>
              <a:rPr lang="en-GB" sz="1400" dirty="0" err="1" smtClean="0"/>
              <a:t>động</a:t>
            </a:r>
            <a:r>
              <a:rPr lang="en-GB" sz="1400" dirty="0" smtClean="0"/>
              <a:t> </a:t>
            </a:r>
            <a:r>
              <a:rPr lang="en-GB" sz="1400" dirty="0" err="1" smtClean="0"/>
              <a:t>cao</a:t>
            </a:r>
            <a:r>
              <a:rPr lang="en-GB" sz="1400" dirty="0" smtClean="0"/>
              <a:t> </a:t>
            </a:r>
            <a:r>
              <a:rPr lang="en-GB" sz="1400" dirty="0" err="1" smtClean="0"/>
              <a:t>hơn</a:t>
            </a:r>
            <a:r>
              <a:rPr lang="en-GB" sz="1400" dirty="0" smtClean="0"/>
              <a:t> 6%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400" dirty="0" smtClean="0"/>
              <a:t>DN </a:t>
            </a:r>
            <a:r>
              <a:rPr lang="en-GB" sz="1400" dirty="0" err="1" smtClean="0"/>
              <a:t>hộ</a:t>
            </a:r>
            <a:r>
              <a:rPr lang="en-GB" sz="1400" dirty="0" smtClean="0"/>
              <a:t> </a:t>
            </a:r>
            <a:r>
              <a:rPr lang="en-GB" sz="1400" dirty="0" err="1" smtClean="0"/>
              <a:t>gia</a:t>
            </a:r>
            <a:r>
              <a:rPr lang="en-GB" sz="1400" dirty="0" smtClean="0"/>
              <a:t> </a:t>
            </a:r>
            <a:r>
              <a:rPr lang="en-GB" sz="1400" dirty="0" err="1" smtClean="0"/>
              <a:t>đình</a:t>
            </a:r>
            <a:r>
              <a:rPr lang="en-GB" sz="1400" dirty="0" smtClean="0"/>
              <a:t> </a:t>
            </a:r>
            <a:r>
              <a:rPr lang="en-GB" sz="1400" dirty="0" err="1" smtClean="0"/>
              <a:t>đóng</a:t>
            </a:r>
            <a:r>
              <a:rPr lang="en-GB" sz="1400" dirty="0" smtClean="0"/>
              <a:t> </a:t>
            </a:r>
            <a:r>
              <a:rPr lang="en-GB" sz="1400" dirty="0" err="1" smtClean="0"/>
              <a:t>góp</a:t>
            </a:r>
            <a:r>
              <a:rPr lang="en-GB" sz="1400" dirty="0" smtClean="0"/>
              <a:t> </a:t>
            </a:r>
            <a:r>
              <a:rPr lang="en-GB" sz="1400" dirty="0" err="1" smtClean="0"/>
              <a:t>ít</a:t>
            </a:r>
            <a:r>
              <a:rPr lang="en-GB" sz="1400" dirty="0" smtClean="0"/>
              <a:t> </a:t>
            </a:r>
            <a:r>
              <a:rPr lang="en-GB" sz="1400" dirty="0" err="1" smtClean="0"/>
              <a:t>vào</a:t>
            </a:r>
            <a:r>
              <a:rPr lang="en-GB" sz="1400" dirty="0" smtClean="0"/>
              <a:t> </a:t>
            </a:r>
            <a:r>
              <a:rPr lang="en-GB" sz="1400" dirty="0" err="1" smtClean="0"/>
              <a:t>tạo</a:t>
            </a:r>
            <a:r>
              <a:rPr lang="en-GB" sz="1400" dirty="0" smtClean="0"/>
              <a:t> </a:t>
            </a:r>
            <a:r>
              <a:rPr lang="en-GB" sz="1400" dirty="0" err="1" smtClean="0"/>
              <a:t>việc</a:t>
            </a:r>
            <a:r>
              <a:rPr lang="en-GB" sz="1400" dirty="0" smtClean="0"/>
              <a:t> </a:t>
            </a:r>
            <a:r>
              <a:rPr lang="en-GB" sz="1400" dirty="0" err="1" smtClean="0"/>
              <a:t>làm</a:t>
            </a:r>
            <a:r>
              <a:rPr lang="en-GB" sz="1400" dirty="0" smtClean="0"/>
              <a:t> </a:t>
            </a:r>
            <a:r>
              <a:rPr lang="en-GB" sz="1400" dirty="0" err="1" smtClean="0"/>
              <a:t>hơn</a:t>
            </a:r>
            <a:r>
              <a:rPr lang="en-GB" sz="1400" dirty="0" smtClean="0"/>
              <a:t> </a:t>
            </a:r>
            <a:r>
              <a:rPr lang="en-GB" sz="1400" dirty="0" err="1" smtClean="0"/>
              <a:t>các</a:t>
            </a:r>
            <a:r>
              <a:rPr lang="en-GB" sz="1400" dirty="0" smtClean="0"/>
              <a:t> DN </a:t>
            </a:r>
            <a:r>
              <a:rPr lang="en-GB" sz="1400" dirty="0" err="1" smtClean="0"/>
              <a:t>khác</a:t>
            </a:r>
            <a:r>
              <a:rPr lang="en-GB" sz="1400" dirty="0" smtClean="0"/>
              <a:t> </a:t>
            </a:r>
            <a:r>
              <a:rPr lang="en-GB" sz="1400" dirty="0" err="1" smtClean="0"/>
              <a:t>trong</a:t>
            </a:r>
            <a:r>
              <a:rPr lang="en-GB" sz="1400" dirty="0" smtClean="0"/>
              <a:t> </a:t>
            </a:r>
            <a:r>
              <a:rPr lang="en-GB" sz="1400" dirty="0" err="1" smtClean="0"/>
              <a:t>khu</a:t>
            </a:r>
            <a:r>
              <a:rPr lang="en-GB" sz="1400" dirty="0" smtClean="0"/>
              <a:t> </a:t>
            </a:r>
            <a:r>
              <a:rPr lang="en-GB" sz="1400" dirty="0" err="1" smtClean="0"/>
              <a:t>vực</a:t>
            </a:r>
            <a:r>
              <a:rPr lang="en-GB" sz="1400" dirty="0" smtClean="0"/>
              <a:t> </a:t>
            </a:r>
            <a:r>
              <a:rPr lang="en-GB" sz="1400" dirty="0" err="1" smtClean="0"/>
              <a:t>sản</a:t>
            </a:r>
            <a:r>
              <a:rPr lang="en-GB" sz="1400" dirty="0" smtClean="0"/>
              <a:t> </a:t>
            </a:r>
            <a:r>
              <a:rPr lang="en-GB" sz="1400" dirty="0" err="1" smtClean="0"/>
              <a:t>xuất</a:t>
            </a:r>
            <a:endParaRPr lang="en-US" sz="1400" kern="0" dirty="0"/>
          </a:p>
        </p:txBody>
      </p:sp>
      <p:sp>
        <p:nvSpPr>
          <p:cNvPr id="8" name="Rectangle 7"/>
          <p:cNvSpPr/>
          <p:nvPr/>
        </p:nvSpPr>
        <p:spPr>
          <a:xfrm>
            <a:off x="4965948" y="2017415"/>
            <a:ext cx="2577852" cy="50405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41858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Năng suất lao động</a:t>
            </a:r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296" r="15220" b="9060"/>
          <a:stretch/>
        </p:blipFill>
        <p:spPr bwMode="auto">
          <a:xfrm>
            <a:off x="685800" y="1447800"/>
            <a:ext cx="6717357" cy="3000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kstboks 11"/>
          <p:cNvSpPr txBox="1">
            <a:spLocks noChangeArrowheads="1"/>
          </p:cNvSpPr>
          <p:nvPr/>
        </p:nvSpPr>
        <p:spPr bwMode="auto">
          <a:xfrm>
            <a:off x="1763688" y="4941168"/>
            <a:ext cx="63367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</a:rPr>
              <a:t>LP1 = </a:t>
            </a:r>
            <a:r>
              <a:rPr lang="en-US" sz="1400" dirty="0" err="1" smtClean="0">
                <a:solidFill>
                  <a:schemeClr val="accent4">
                    <a:lumMod val="50000"/>
                  </a:schemeClr>
                </a:solidFill>
              </a:rPr>
              <a:t>Doanh</a:t>
            </a:r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4">
                    <a:lumMod val="50000"/>
                  </a:schemeClr>
                </a:solidFill>
              </a:rPr>
              <a:t>thu</a:t>
            </a:r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4">
                    <a:lumMod val="50000"/>
                  </a:schemeClr>
                </a:solidFill>
              </a:rPr>
              <a:t>thực</a:t>
            </a:r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4">
                    <a:lumMod val="50000"/>
                  </a:schemeClr>
                </a:solidFill>
              </a:rPr>
              <a:t>bình</a:t>
            </a:r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4">
                    <a:lumMod val="50000"/>
                  </a:schemeClr>
                </a:solidFill>
              </a:rPr>
              <a:t>quân</a:t>
            </a:r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4">
                    <a:lumMod val="50000"/>
                  </a:schemeClr>
                </a:solidFill>
              </a:rPr>
              <a:t>lao</a:t>
            </a:r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4">
                    <a:lumMod val="50000"/>
                  </a:schemeClr>
                </a:solidFill>
              </a:rPr>
              <a:t>động</a:t>
            </a:r>
            <a:endParaRPr lang="en-GB" sz="14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</a:rPr>
              <a:t>LP2 = </a:t>
            </a:r>
            <a:r>
              <a:rPr lang="en-US" sz="1400" dirty="0" err="1" smtClean="0">
                <a:solidFill>
                  <a:schemeClr val="accent4">
                    <a:lumMod val="50000"/>
                  </a:schemeClr>
                </a:solidFill>
              </a:rPr>
              <a:t>Giá</a:t>
            </a:r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4">
                    <a:lumMod val="50000"/>
                  </a:schemeClr>
                </a:solidFill>
              </a:rPr>
              <a:t>trị</a:t>
            </a:r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4">
                    <a:lumMod val="50000"/>
                  </a:schemeClr>
                </a:solidFill>
              </a:rPr>
              <a:t>gia</a:t>
            </a:r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4">
                    <a:lumMod val="50000"/>
                  </a:schemeClr>
                </a:solidFill>
              </a:rPr>
              <a:t>tăng</a:t>
            </a:r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4">
                    <a:lumMod val="50000"/>
                  </a:schemeClr>
                </a:solidFill>
              </a:rPr>
              <a:t>thực</a:t>
            </a:r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4">
                    <a:lumMod val="50000"/>
                  </a:schemeClr>
                </a:solidFill>
              </a:rPr>
              <a:t>bình</a:t>
            </a:r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4">
                    <a:lumMod val="50000"/>
                  </a:schemeClr>
                </a:solidFill>
              </a:rPr>
              <a:t>quân</a:t>
            </a:r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4">
                    <a:lumMod val="50000"/>
                  </a:schemeClr>
                </a:solidFill>
              </a:rPr>
              <a:t>lao</a:t>
            </a:r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4">
                    <a:lumMod val="50000"/>
                  </a:schemeClr>
                </a:solidFill>
              </a:rPr>
              <a:t>động</a:t>
            </a:r>
            <a:endParaRPr lang="en-US" sz="14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05000" y="1905000"/>
            <a:ext cx="1295400" cy="304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419600" y="1981200"/>
            <a:ext cx="1676400" cy="22859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Tăng</a:t>
            </a:r>
            <a:r>
              <a:rPr lang="en-GB" dirty="0" smtClean="0"/>
              <a:t> </a:t>
            </a:r>
            <a:r>
              <a:rPr lang="en-GB" dirty="0" err="1" smtClean="0"/>
              <a:t>trưởng</a:t>
            </a:r>
            <a:r>
              <a:rPr lang="en-GB" dirty="0" smtClean="0"/>
              <a:t> </a:t>
            </a:r>
            <a:r>
              <a:rPr lang="en-GB" dirty="0" err="1" smtClean="0"/>
              <a:t>năng</a:t>
            </a:r>
            <a:r>
              <a:rPr lang="en-GB" dirty="0" smtClean="0"/>
              <a:t> </a:t>
            </a:r>
            <a:r>
              <a:rPr lang="en-GB" dirty="0" err="1" smtClean="0"/>
              <a:t>suất</a:t>
            </a:r>
            <a:r>
              <a:rPr lang="en-GB" dirty="0" smtClean="0"/>
              <a:t> </a:t>
            </a:r>
            <a:r>
              <a:rPr lang="en-GB" dirty="0" err="1" smtClean="0"/>
              <a:t>lao</a:t>
            </a:r>
            <a:r>
              <a:rPr lang="en-GB" dirty="0" smtClean="0"/>
              <a:t> </a:t>
            </a:r>
            <a:r>
              <a:rPr lang="en-GB" dirty="0" err="1" smtClean="0"/>
              <a:t>động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491" r="3890" b="6405"/>
          <a:stretch/>
        </p:blipFill>
        <p:spPr bwMode="auto">
          <a:xfrm>
            <a:off x="762000" y="1524000"/>
            <a:ext cx="7013078" cy="312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kstboks 11"/>
          <p:cNvSpPr txBox="1">
            <a:spLocks noChangeArrowheads="1"/>
          </p:cNvSpPr>
          <p:nvPr/>
        </p:nvSpPr>
        <p:spPr bwMode="auto">
          <a:xfrm>
            <a:off x="1367644" y="4946352"/>
            <a:ext cx="67327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GB" sz="1400" dirty="0" err="1" smtClean="0">
                <a:solidFill>
                  <a:schemeClr val="accent4">
                    <a:lumMod val="50000"/>
                  </a:schemeClr>
                </a:solidFill>
              </a:rPr>
              <a:t>Tăng</a:t>
            </a: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accent4">
                    <a:lumMod val="50000"/>
                  </a:schemeClr>
                </a:solidFill>
              </a:rPr>
              <a:t>trưởng</a:t>
            </a: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accent4">
                    <a:lumMod val="50000"/>
                  </a:schemeClr>
                </a:solidFill>
              </a:rPr>
              <a:t>năng</a:t>
            </a: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accent4">
                    <a:lumMod val="50000"/>
                  </a:schemeClr>
                </a:solidFill>
              </a:rPr>
              <a:t>suất</a:t>
            </a: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accent4">
                    <a:lumMod val="50000"/>
                  </a:schemeClr>
                </a:solidFill>
              </a:rPr>
              <a:t>lao</a:t>
            </a: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accent4">
                    <a:lumMod val="50000"/>
                  </a:schemeClr>
                </a:solidFill>
              </a:rPr>
              <a:t>động</a:t>
            </a: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accent4">
                    <a:lumMod val="50000"/>
                  </a:schemeClr>
                </a:solidFill>
              </a:rPr>
              <a:t>cao</a:t>
            </a: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accent4">
                    <a:lumMod val="50000"/>
                  </a:schemeClr>
                </a:solidFill>
              </a:rPr>
              <a:t>nhất</a:t>
            </a: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 ở </a:t>
            </a:r>
            <a:r>
              <a:rPr lang="en-GB" sz="1400" dirty="0" err="1" smtClean="0">
                <a:solidFill>
                  <a:schemeClr val="accent4">
                    <a:lumMod val="50000"/>
                  </a:schemeClr>
                </a:solidFill>
              </a:rPr>
              <a:t>các</a:t>
            </a: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 DN ở </a:t>
            </a:r>
            <a:r>
              <a:rPr lang="en-GB" sz="1400" dirty="0" err="1" smtClean="0">
                <a:solidFill>
                  <a:schemeClr val="accent4">
                    <a:lumMod val="50000"/>
                  </a:schemeClr>
                </a:solidFill>
              </a:rPr>
              <a:t>miền</a:t>
            </a: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 Nam </a:t>
            </a:r>
            <a:r>
              <a:rPr lang="en-GB" sz="1400" dirty="0" err="1" smtClean="0">
                <a:solidFill>
                  <a:schemeClr val="accent4">
                    <a:lumMod val="50000"/>
                  </a:schemeClr>
                </a:solidFill>
              </a:rPr>
              <a:t>và</a:t>
            </a: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accent4">
                    <a:lumMod val="50000"/>
                  </a:schemeClr>
                </a:solidFill>
              </a:rPr>
              <a:t>tiếp</a:t>
            </a: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accent4">
                    <a:lumMod val="50000"/>
                  </a:schemeClr>
                </a:solidFill>
              </a:rPr>
              <a:t>theo</a:t>
            </a: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accent4">
                    <a:lumMod val="50000"/>
                  </a:schemeClr>
                </a:solidFill>
              </a:rPr>
              <a:t>là</a:t>
            </a: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 DN ở </a:t>
            </a:r>
            <a:r>
              <a:rPr lang="en-GB" sz="1400" dirty="0" err="1" smtClean="0">
                <a:solidFill>
                  <a:schemeClr val="accent4">
                    <a:lumMod val="50000"/>
                  </a:schemeClr>
                </a:solidFill>
              </a:rPr>
              <a:t>khu</a:t>
            </a: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accent4">
                    <a:lumMod val="50000"/>
                  </a:schemeClr>
                </a:solidFill>
              </a:rPr>
              <a:t>vực</a:t>
            </a: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accent4">
                    <a:lumMod val="50000"/>
                  </a:schemeClr>
                </a:solidFill>
              </a:rPr>
              <a:t>thành</a:t>
            </a: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accent4">
                    <a:lumMod val="50000"/>
                  </a:schemeClr>
                </a:solidFill>
              </a:rPr>
              <a:t>thị</a:t>
            </a:r>
            <a:endParaRPr lang="en-GB" sz="14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33800" y="2286000"/>
            <a:ext cx="762000" cy="2286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5715000" y="2286000"/>
            <a:ext cx="914400" cy="2286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810000" y="3429000"/>
            <a:ext cx="762000" cy="2286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867400" y="3429000"/>
            <a:ext cx="685800" cy="2286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223" r="19436" b="10500"/>
          <a:stretch/>
        </p:blipFill>
        <p:spPr bwMode="auto">
          <a:xfrm>
            <a:off x="1435100" y="3913994"/>
            <a:ext cx="6017220" cy="2323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Phi </a:t>
            </a:r>
            <a:r>
              <a:rPr lang="en-GB" dirty="0" err="1" smtClean="0"/>
              <a:t>chính</a:t>
            </a:r>
            <a:r>
              <a:rPr lang="en-GB" dirty="0" smtClean="0"/>
              <a:t> </a:t>
            </a:r>
            <a:r>
              <a:rPr lang="en-GB" dirty="0" err="1" smtClean="0"/>
              <a:t>thức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49355020"/>
              </p:ext>
            </p:extLst>
          </p:nvPr>
        </p:nvGraphicFramePr>
        <p:xfrm>
          <a:off x="1187624" y="1484784"/>
          <a:ext cx="6408712" cy="2309898"/>
        </p:xfrm>
        <a:graphic>
          <a:graphicData uri="http://schemas.openxmlformats.org/drawingml/2006/table">
            <a:tbl>
              <a:tblPr firstRow="1" firstCol="1" bandRow="1"/>
              <a:tblGrid>
                <a:gridCol w="2546176"/>
                <a:gridCol w="990600"/>
                <a:gridCol w="1066800"/>
                <a:gridCol w="685800"/>
                <a:gridCol w="1119336"/>
              </a:tblGrid>
              <a:tr h="322401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 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2011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2013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2401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 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% </a:t>
                      </a:r>
                      <a:endParaRPr lang="en-GB" sz="1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Số</a:t>
                      </a:r>
                      <a:r>
                        <a:rPr lang="en-GB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lượng</a:t>
                      </a:r>
                      <a:endParaRPr lang="en-GB" sz="1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% </a:t>
                      </a:r>
                      <a:endParaRPr lang="en-GB" sz="1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Số</a:t>
                      </a:r>
                      <a:r>
                        <a:rPr lang="en-GB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lượng</a:t>
                      </a:r>
                      <a:endParaRPr lang="en-GB" sz="1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869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Chính</a:t>
                      </a:r>
                      <a:r>
                        <a:rPr lang="en-GB" sz="14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4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thức</a:t>
                      </a:r>
                      <a:r>
                        <a:rPr lang="en-GB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(</a:t>
                      </a:r>
                      <a:r>
                        <a:rPr lang="en-GB" sz="14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Tổng</a:t>
                      </a:r>
                      <a:r>
                        <a:rPr lang="en-GB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)</a:t>
                      </a:r>
                      <a:endParaRPr lang="en-GB" sz="1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72.7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1,759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71.4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1,757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14869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Ch</a:t>
                      </a:r>
                      <a:r>
                        <a:rPr lang="en-GB" sz="14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ính</a:t>
                      </a:r>
                      <a:r>
                        <a:rPr lang="en-GB" sz="14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4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thức</a:t>
                      </a:r>
                      <a:r>
                        <a:rPr lang="en-GB" sz="14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(</a:t>
                      </a:r>
                      <a:r>
                        <a:rPr lang="en-GB" sz="14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cân</a:t>
                      </a:r>
                      <a:r>
                        <a:rPr lang="en-GB" sz="14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4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bằng</a:t>
                      </a:r>
                      <a:r>
                        <a:rPr lang="en-GB" sz="14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)</a:t>
                      </a:r>
                      <a:endParaRPr lang="en-GB" sz="1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71.9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1,430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72.2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1,453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676">
                <a:tc gridSpan="5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Ghi</a:t>
                      </a:r>
                      <a:r>
                        <a:rPr lang="en-GB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chú</a:t>
                      </a:r>
                      <a:r>
                        <a:rPr lang="en-GB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:</a:t>
                      </a:r>
                      <a:r>
                        <a:rPr lang="en-GB" sz="14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DN </a:t>
                      </a:r>
                      <a:r>
                        <a:rPr lang="en-GB" sz="14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chính</a:t>
                      </a:r>
                      <a:r>
                        <a:rPr lang="en-GB" sz="14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4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thức</a:t>
                      </a:r>
                      <a:r>
                        <a:rPr lang="en-GB" sz="14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4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có</a:t>
                      </a:r>
                      <a:r>
                        <a:rPr lang="en-GB" sz="14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4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mã</a:t>
                      </a:r>
                      <a:r>
                        <a:rPr lang="en-GB" sz="14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4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số</a:t>
                      </a:r>
                      <a:r>
                        <a:rPr lang="en-GB" sz="14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DN, </a:t>
                      </a:r>
                      <a:r>
                        <a:rPr lang="en-GB" sz="14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giấy</a:t>
                      </a:r>
                      <a:r>
                        <a:rPr lang="en-GB" sz="14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CNĐKKD </a:t>
                      </a:r>
                      <a:r>
                        <a:rPr lang="en-GB" sz="14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hoặc</a:t>
                      </a:r>
                      <a:r>
                        <a:rPr lang="en-GB" sz="14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MST</a:t>
                      </a:r>
                      <a:endParaRPr lang="en-GB" sz="1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5867400" y="2438400"/>
            <a:ext cx="576064" cy="65658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886200" y="2438400"/>
            <a:ext cx="576064" cy="65658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4590752" y="4714602"/>
            <a:ext cx="576064" cy="21602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3379316" y="5210150"/>
            <a:ext cx="576064" cy="21602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kstboks 11"/>
          <p:cNvSpPr txBox="1">
            <a:spLocks noChangeArrowheads="1"/>
          </p:cNvSpPr>
          <p:nvPr/>
        </p:nvSpPr>
        <p:spPr bwMode="auto">
          <a:xfrm>
            <a:off x="1249039" y="6337101"/>
            <a:ext cx="649131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1400" dirty="0" err="1" smtClean="0">
                <a:solidFill>
                  <a:srgbClr val="FF0000"/>
                </a:solidFill>
              </a:rPr>
              <a:t>Giảm</a:t>
            </a:r>
            <a:r>
              <a:rPr lang="en-US" altLang="en-US" sz="1400" dirty="0" smtClean="0">
                <a:solidFill>
                  <a:srgbClr val="FF0000"/>
                </a:solidFill>
              </a:rPr>
              <a:t> </a:t>
            </a:r>
            <a:r>
              <a:rPr lang="en-US" altLang="en-US" sz="1400" dirty="0" err="1" smtClean="0">
                <a:solidFill>
                  <a:srgbClr val="FF0000"/>
                </a:solidFill>
              </a:rPr>
              <a:t>tốc</a:t>
            </a:r>
            <a:r>
              <a:rPr lang="en-US" altLang="en-US" sz="1400" dirty="0" smtClean="0">
                <a:solidFill>
                  <a:srgbClr val="FF0000"/>
                </a:solidFill>
              </a:rPr>
              <a:t> </a:t>
            </a:r>
            <a:r>
              <a:rPr lang="en-US" altLang="en-US" sz="1400" dirty="0" err="1" smtClean="0">
                <a:solidFill>
                  <a:srgbClr val="FF0000"/>
                </a:solidFill>
              </a:rPr>
              <a:t>độ</a:t>
            </a:r>
            <a:r>
              <a:rPr lang="en-US" altLang="en-US" sz="1400" dirty="0" smtClean="0">
                <a:solidFill>
                  <a:srgbClr val="FF0000"/>
                </a:solidFill>
              </a:rPr>
              <a:t> </a:t>
            </a:r>
            <a:r>
              <a:rPr lang="en-US" altLang="en-US" sz="1400" dirty="0" err="1" smtClean="0">
                <a:solidFill>
                  <a:srgbClr val="FF0000"/>
                </a:solidFill>
              </a:rPr>
              <a:t>chính</a:t>
            </a:r>
            <a:r>
              <a:rPr lang="en-US" altLang="en-US" sz="1400" dirty="0" smtClean="0">
                <a:solidFill>
                  <a:srgbClr val="FF0000"/>
                </a:solidFill>
              </a:rPr>
              <a:t> </a:t>
            </a:r>
            <a:r>
              <a:rPr lang="en-US" altLang="en-US" sz="1400" dirty="0" err="1" smtClean="0">
                <a:solidFill>
                  <a:srgbClr val="FF0000"/>
                </a:solidFill>
              </a:rPr>
              <a:t>thức</a:t>
            </a:r>
            <a:r>
              <a:rPr lang="en-US" altLang="en-US" sz="1400" dirty="0" smtClean="0">
                <a:solidFill>
                  <a:srgbClr val="FF0000"/>
                </a:solidFill>
              </a:rPr>
              <a:t> </a:t>
            </a:r>
            <a:r>
              <a:rPr lang="en-US" altLang="en-US" sz="1400" dirty="0" err="1" smtClean="0">
                <a:solidFill>
                  <a:srgbClr val="FF0000"/>
                </a:solidFill>
              </a:rPr>
              <a:t>hóa</a:t>
            </a:r>
            <a:r>
              <a:rPr lang="en-US" altLang="en-US" sz="1400" dirty="0" smtClean="0">
                <a:solidFill>
                  <a:srgbClr val="FF0000"/>
                </a:solidFill>
              </a:rPr>
              <a:t> so </a:t>
            </a:r>
            <a:r>
              <a:rPr lang="en-US" altLang="en-US" sz="1400" dirty="0" err="1" smtClean="0">
                <a:solidFill>
                  <a:srgbClr val="FF0000"/>
                </a:solidFill>
              </a:rPr>
              <a:t>với</a:t>
            </a:r>
            <a:r>
              <a:rPr lang="en-US" altLang="en-US" sz="1400" dirty="0" smtClean="0">
                <a:solidFill>
                  <a:srgbClr val="FF0000"/>
                </a:solidFill>
              </a:rPr>
              <a:t> </a:t>
            </a:r>
            <a:r>
              <a:rPr lang="en-US" altLang="en-US" sz="1400" dirty="0" err="1" smtClean="0">
                <a:solidFill>
                  <a:srgbClr val="FF0000"/>
                </a:solidFill>
              </a:rPr>
              <a:t>điều</a:t>
            </a:r>
            <a:r>
              <a:rPr lang="en-US" altLang="en-US" sz="1400" dirty="0" smtClean="0">
                <a:solidFill>
                  <a:srgbClr val="FF0000"/>
                </a:solidFill>
              </a:rPr>
              <a:t> </a:t>
            </a:r>
            <a:r>
              <a:rPr lang="en-US" altLang="en-US" sz="1400" dirty="0" err="1" smtClean="0">
                <a:solidFill>
                  <a:srgbClr val="FF0000"/>
                </a:solidFill>
              </a:rPr>
              <a:t>tra</a:t>
            </a:r>
            <a:r>
              <a:rPr lang="en-US" altLang="en-US" sz="1400" dirty="0" smtClean="0">
                <a:solidFill>
                  <a:srgbClr val="FF0000"/>
                </a:solidFill>
              </a:rPr>
              <a:t> </a:t>
            </a:r>
            <a:r>
              <a:rPr lang="en-US" altLang="en-US" sz="1400" dirty="0" err="1" smtClean="0">
                <a:solidFill>
                  <a:srgbClr val="FF0000"/>
                </a:solidFill>
              </a:rPr>
              <a:t>năm</a:t>
            </a:r>
            <a:r>
              <a:rPr lang="en-US" altLang="en-US" sz="1400" dirty="0" smtClean="0">
                <a:solidFill>
                  <a:srgbClr val="FF0000"/>
                </a:solidFill>
              </a:rPr>
              <a:t> 2011</a:t>
            </a:r>
            <a:endParaRPr lang="en-US" alt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7509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  <p:bldP spid="14" grpId="0" animBg="1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9" name="Picture 5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661" r="16737"/>
          <a:stretch/>
        </p:blipFill>
        <p:spPr bwMode="auto">
          <a:xfrm>
            <a:off x="1259632" y="1700808"/>
            <a:ext cx="6388738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Phi </a:t>
            </a:r>
            <a:r>
              <a:rPr lang="en-US" altLang="en-US" dirty="0" err="1" smtClean="0"/>
              <a:t>chính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thức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và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năng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động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5076057" y="2736467"/>
            <a:ext cx="2260848" cy="17861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kstboks 11"/>
          <p:cNvSpPr txBox="1">
            <a:spLocks noChangeArrowheads="1"/>
          </p:cNvSpPr>
          <p:nvPr/>
        </p:nvSpPr>
        <p:spPr bwMode="auto">
          <a:xfrm>
            <a:off x="1277639" y="5013176"/>
            <a:ext cx="649131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GB" altLang="en-US" sz="1400" dirty="0" err="1" smtClean="0">
                <a:solidFill>
                  <a:schemeClr val="accent4">
                    <a:lumMod val="50000"/>
                  </a:schemeClr>
                </a:solidFill>
              </a:rPr>
              <a:t>Mối</a:t>
            </a:r>
            <a:r>
              <a:rPr lang="en-GB" altLang="en-US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altLang="en-US" sz="1400" dirty="0" err="1" smtClean="0">
                <a:solidFill>
                  <a:schemeClr val="accent4">
                    <a:lumMod val="50000"/>
                  </a:schemeClr>
                </a:solidFill>
              </a:rPr>
              <a:t>quan</a:t>
            </a:r>
            <a:r>
              <a:rPr lang="en-GB" altLang="en-US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altLang="en-US" sz="1400" dirty="0" err="1" smtClean="0">
                <a:solidFill>
                  <a:schemeClr val="accent4">
                    <a:lumMod val="50000"/>
                  </a:schemeClr>
                </a:solidFill>
              </a:rPr>
              <a:t>hệ</a:t>
            </a:r>
            <a:r>
              <a:rPr lang="en-GB" altLang="en-US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altLang="en-US" sz="1400" dirty="0" err="1" smtClean="0">
                <a:solidFill>
                  <a:schemeClr val="accent4">
                    <a:lumMod val="50000"/>
                  </a:schemeClr>
                </a:solidFill>
              </a:rPr>
              <a:t>thuận</a:t>
            </a:r>
            <a:r>
              <a:rPr lang="en-GB" altLang="en-US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altLang="en-US" sz="1400" dirty="0" err="1" smtClean="0">
                <a:solidFill>
                  <a:schemeClr val="accent4">
                    <a:lumMod val="50000"/>
                  </a:schemeClr>
                </a:solidFill>
              </a:rPr>
              <a:t>chiều</a:t>
            </a:r>
            <a:r>
              <a:rPr lang="en-GB" altLang="en-US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altLang="en-US" sz="1400" dirty="0" err="1" smtClean="0">
                <a:solidFill>
                  <a:schemeClr val="accent4">
                    <a:lumMod val="50000"/>
                  </a:schemeClr>
                </a:solidFill>
              </a:rPr>
              <a:t>giữa</a:t>
            </a:r>
            <a:r>
              <a:rPr lang="en-GB" altLang="en-US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altLang="en-US" sz="1400" dirty="0" err="1" smtClean="0">
                <a:solidFill>
                  <a:schemeClr val="accent4">
                    <a:lumMod val="50000"/>
                  </a:schemeClr>
                </a:solidFill>
              </a:rPr>
              <a:t>đăng</a:t>
            </a:r>
            <a:r>
              <a:rPr lang="en-GB" altLang="en-US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altLang="en-US" sz="1400" dirty="0" err="1" smtClean="0">
                <a:solidFill>
                  <a:schemeClr val="accent4">
                    <a:lumMod val="50000"/>
                  </a:schemeClr>
                </a:solidFill>
              </a:rPr>
              <a:t>ký</a:t>
            </a:r>
            <a:r>
              <a:rPr lang="en-GB" altLang="en-US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altLang="en-US" sz="1400" dirty="0" err="1" smtClean="0">
                <a:solidFill>
                  <a:schemeClr val="accent4">
                    <a:lumMod val="50000"/>
                  </a:schemeClr>
                </a:solidFill>
              </a:rPr>
              <a:t>và</a:t>
            </a:r>
            <a:r>
              <a:rPr lang="en-GB" altLang="en-US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altLang="en-US" sz="1400" dirty="0" err="1" smtClean="0">
                <a:solidFill>
                  <a:schemeClr val="accent4">
                    <a:lumMod val="50000"/>
                  </a:schemeClr>
                </a:solidFill>
              </a:rPr>
              <a:t>tăng</a:t>
            </a:r>
            <a:r>
              <a:rPr lang="en-GB" altLang="en-US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altLang="en-US" sz="1400" dirty="0" err="1" smtClean="0">
                <a:solidFill>
                  <a:schemeClr val="accent4">
                    <a:lumMod val="50000"/>
                  </a:schemeClr>
                </a:solidFill>
              </a:rPr>
              <a:t>trưởng</a:t>
            </a:r>
            <a:r>
              <a:rPr lang="en-GB" altLang="en-US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altLang="en-US" sz="1400" dirty="0" err="1" smtClean="0">
                <a:solidFill>
                  <a:schemeClr val="accent4">
                    <a:lumMod val="50000"/>
                  </a:schemeClr>
                </a:solidFill>
              </a:rPr>
              <a:t>việc</a:t>
            </a:r>
            <a:r>
              <a:rPr lang="en-GB" altLang="en-US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altLang="en-US" sz="1400" dirty="0" err="1" smtClean="0">
                <a:solidFill>
                  <a:schemeClr val="accent4">
                    <a:lumMod val="50000"/>
                  </a:schemeClr>
                </a:solidFill>
              </a:rPr>
              <a:t>làm</a:t>
            </a:r>
            <a:endParaRPr lang="en-US" altLang="en-US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076056" y="2247606"/>
            <a:ext cx="2260848" cy="17328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14209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Giới</a:t>
            </a:r>
            <a:r>
              <a:rPr lang="en-US" dirty="0" smtClean="0"/>
              <a:t> </a:t>
            </a:r>
            <a:r>
              <a:rPr lang="en-US" dirty="0" err="1" smtClean="0"/>
              <a:t>thiệu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cuộc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DNNVV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err="1" smtClean="0"/>
              <a:t>Doanh</a:t>
            </a:r>
            <a:r>
              <a:rPr lang="en-GB" dirty="0" smtClean="0"/>
              <a:t> </a:t>
            </a:r>
            <a:r>
              <a:rPr lang="en-GB" dirty="0" err="1" smtClean="0"/>
              <a:t>nghiệp</a:t>
            </a:r>
            <a:r>
              <a:rPr lang="en-GB" dirty="0" smtClean="0"/>
              <a:t> </a:t>
            </a:r>
            <a:r>
              <a:rPr lang="en-GB" dirty="0" err="1" smtClean="0"/>
              <a:t>nhỏ</a:t>
            </a:r>
            <a:r>
              <a:rPr lang="en-GB" dirty="0" smtClean="0"/>
              <a:t> </a:t>
            </a:r>
            <a:r>
              <a:rPr lang="en-GB" dirty="0" err="1" smtClean="0"/>
              <a:t>và</a:t>
            </a:r>
            <a:r>
              <a:rPr lang="en-GB" dirty="0" smtClean="0"/>
              <a:t> </a:t>
            </a:r>
            <a:r>
              <a:rPr lang="en-GB" dirty="0" err="1" smtClean="0"/>
              <a:t>vừa</a:t>
            </a:r>
            <a:r>
              <a:rPr lang="en-GB" dirty="0" smtClean="0"/>
              <a:t> (DNNVV) </a:t>
            </a:r>
            <a:r>
              <a:rPr lang="en-GB" dirty="0" err="1" smtClean="0"/>
              <a:t>tiếp</a:t>
            </a:r>
            <a:r>
              <a:rPr lang="en-GB" dirty="0" smtClean="0"/>
              <a:t> </a:t>
            </a:r>
            <a:r>
              <a:rPr lang="en-GB" dirty="0" err="1" smtClean="0"/>
              <a:t>tục</a:t>
            </a:r>
            <a:r>
              <a:rPr lang="en-GB" dirty="0" smtClean="0"/>
              <a:t> </a:t>
            </a:r>
            <a:r>
              <a:rPr lang="en-GB" dirty="0" err="1" smtClean="0"/>
              <a:t>là</a:t>
            </a:r>
            <a:r>
              <a:rPr lang="en-GB" dirty="0" smtClean="0"/>
              <a:t> </a:t>
            </a:r>
            <a:r>
              <a:rPr lang="en-GB" dirty="0" err="1" smtClean="0"/>
              <a:t>trung</a:t>
            </a:r>
            <a:r>
              <a:rPr lang="en-GB" dirty="0" smtClean="0"/>
              <a:t> </a:t>
            </a:r>
            <a:r>
              <a:rPr lang="en-GB" dirty="0" err="1" smtClean="0"/>
              <a:t>tâm</a:t>
            </a:r>
            <a:r>
              <a:rPr lang="en-GB" dirty="0" smtClean="0"/>
              <a:t> </a:t>
            </a:r>
            <a:r>
              <a:rPr lang="en-GB" dirty="0" err="1" smtClean="0"/>
              <a:t>trong</a:t>
            </a:r>
            <a:r>
              <a:rPr lang="en-GB" dirty="0" smtClean="0"/>
              <a:t> </a:t>
            </a:r>
            <a:r>
              <a:rPr lang="en-GB" dirty="0" err="1" smtClean="0"/>
              <a:t>quá</a:t>
            </a:r>
            <a:r>
              <a:rPr lang="en-GB" dirty="0" smtClean="0"/>
              <a:t> </a:t>
            </a:r>
            <a:r>
              <a:rPr lang="en-GB" dirty="0" err="1" smtClean="0"/>
              <a:t>trình</a:t>
            </a:r>
            <a:r>
              <a:rPr lang="en-GB" dirty="0" smtClean="0"/>
              <a:t> </a:t>
            </a:r>
            <a:r>
              <a:rPr lang="en-GB" dirty="0" err="1" smtClean="0"/>
              <a:t>phát</a:t>
            </a:r>
            <a:r>
              <a:rPr lang="en-GB" dirty="0" smtClean="0"/>
              <a:t> </a:t>
            </a:r>
            <a:r>
              <a:rPr lang="en-GB" dirty="0" err="1" smtClean="0"/>
              <a:t>triển</a:t>
            </a:r>
            <a:r>
              <a:rPr lang="en-GB" dirty="0" smtClean="0"/>
              <a:t> </a:t>
            </a:r>
            <a:r>
              <a:rPr lang="en-GB" dirty="0" err="1" smtClean="0"/>
              <a:t>của</a:t>
            </a:r>
            <a:r>
              <a:rPr lang="en-GB" dirty="0" smtClean="0"/>
              <a:t> </a:t>
            </a:r>
            <a:r>
              <a:rPr lang="en-GB" dirty="0" err="1" smtClean="0"/>
              <a:t>Việt</a:t>
            </a:r>
            <a:r>
              <a:rPr lang="en-GB" dirty="0" smtClean="0"/>
              <a:t> Nam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err="1" smtClean="0"/>
              <a:t>Đóng</a:t>
            </a:r>
            <a:r>
              <a:rPr lang="en-GB" dirty="0" smtClean="0"/>
              <a:t> </a:t>
            </a:r>
            <a:r>
              <a:rPr lang="en-GB" dirty="0" err="1" smtClean="0"/>
              <a:t>góp</a:t>
            </a:r>
            <a:r>
              <a:rPr lang="en-GB" dirty="0" smtClean="0"/>
              <a:t> </a:t>
            </a:r>
            <a:r>
              <a:rPr lang="en-GB" dirty="0" err="1" smtClean="0"/>
              <a:t>vào</a:t>
            </a:r>
            <a:r>
              <a:rPr lang="en-GB" dirty="0" smtClean="0"/>
              <a:t> </a:t>
            </a:r>
            <a:r>
              <a:rPr lang="en-GB" dirty="0" err="1" smtClean="0"/>
              <a:t>tăng</a:t>
            </a:r>
            <a:r>
              <a:rPr lang="en-GB" dirty="0" smtClean="0"/>
              <a:t> </a:t>
            </a:r>
            <a:r>
              <a:rPr lang="en-GB" dirty="0" err="1" smtClean="0"/>
              <a:t>trưởng</a:t>
            </a:r>
            <a:r>
              <a:rPr lang="en-GB" dirty="0" smtClean="0"/>
              <a:t> </a:t>
            </a:r>
            <a:r>
              <a:rPr lang="en-GB" dirty="0" err="1" smtClean="0"/>
              <a:t>kinh</a:t>
            </a:r>
            <a:r>
              <a:rPr lang="en-GB" dirty="0" smtClean="0"/>
              <a:t> </a:t>
            </a:r>
            <a:r>
              <a:rPr lang="en-GB" dirty="0" err="1" smtClean="0"/>
              <a:t>tế</a:t>
            </a:r>
            <a:r>
              <a:rPr lang="en-GB" dirty="0" smtClean="0"/>
              <a:t> </a:t>
            </a:r>
            <a:r>
              <a:rPr lang="en-GB" dirty="0" err="1" smtClean="0"/>
              <a:t>và</a:t>
            </a:r>
            <a:r>
              <a:rPr lang="en-GB" dirty="0" smtClean="0"/>
              <a:t> </a:t>
            </a:r>
            <a:r>
              <a:rPr lang="en-GB" dirty="0" err="1" smtClean="0"/>
              <a:t>việc</a:t>
            </a:r>
            <a:r>
              <a:rPr lang="en-GB" dirty="0" smtClean="0"/>
              <a:t> </a:t>
            </a:r>
            <a:r>
              <a:rPr lang="en-GB" dirty="0" err="1" smtClean="0"/>
              <a:t>làm</a:t>
            </a:r>
            <a:endParaRPr lang="en-GB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err="1" smtClean="0"/>
              <a:t>Xác</a:t>
            </a:r>
            <a:r>
              <a:rPr lang="en-GB" dirty="0" smtClean="0"/>
              <a:t> </a:t>
            </a:r>
            <a:r>
              <a:rPr lang="en-GB" dirty="0" err="1" smtClean="0"/>
              <a:t>định</a:t>
            </a:r>
            <a:r>
              <a:rPr lang="en-GB" dirty="0" smtClean="0"/>
              <a:t> </a:t>
            </a:r>
            <a:r>
              <a:rPr lang="en-GB" dirty="0" err="1" smtClean="0"/>
              <a:t>đặc</a:t>
            </a:r>
            <a:r>
              <a:rPr lang="en-GB" dirty="0" smtClean="0"/>
              <a:t> </a:t>
            </a:r>
            <a:r>
              <a:rPr lang="en-GB" dirty="0" err="1" smtClean="0"/>
              <a:t>điểm</a:t>
            </a:r>
            <a:r>
              <a:rPr lang="en-GB" dirty="0" smtClean="0"/>
              <a:t> </a:t>
            </a:r>
            <a:r>
              <a:rPr lang="en-GB" dirty="0" err="1" smtClean="0"/>
              <a:t>môi</a:t>
            </a:r>
            <a:r>
              <a:rPr lang="en-GB" dirty="0" smtClean="0"/>
              <a:t> </a:t>
            </a:r>
            <a:r>
              <a:rPr lang="en-GB" dirty="0" err="1" smtClean="0"/>
              <a:t>trường</a:t>
            </a:r>
            <a:r>
              <a:rPr lang="en-GB" dirty="0" smtClean="0"/>
              <a:t> </a:t>
            </a:r>
            <a:r>
              <a:rPr lang="en-GB" dirty="0" err="1" smtClean="0"/>
              <a:t>kinh</a:t>
            </a:r>
            <a:r>
              <a:rPr lang="en-GB" dirty="0" smtClean="0"/>
              <a:t> </a:t>
            </a:r>
            <a:r>
              <a:rPr lang="en-GB" dirty="0" err="1" smtClean="0"/>
              <a:t>doanh</a:t>
            </a:r>
            <a:r>
              <a:rPr lang="en-GB" dirty="0" smtClean="0"/>
              <a:t> </a:t>
            </a:r>
            <a:r>
              <a:rPr lang="en-GB" dirty="0" err="1" smtClean="0"/>
              <a:t>mà</a:t>
            </a:r>
            <a:r>
              <a:rPr lang="en-GB" dirty="0" smtClean="0"/>
              <a:t> DNNVV </a:t>
            </a:r>
            <a:r>
              <a:rPr lang="en-GB" dirty="0" err="1" smtClean="0"/>
              <a:t>Việt</a:t>
            </a:r>
            <a:r>
              <a:rPr lang="en-GB" dirty="0" smtClean="0"/>
              <a:t> Nam </a:t>
            </a:r>
            <a:r>
              <a:rPr lang="en-GB" dirty="0" err="1" smtClean="0"/>
              <a:t>hoạt</a:t>
            </a:r>
            <a:r>
              <a:rPr lang="en-GB" dirty="0" smtClean="0"/>
              <a:t> </a:t>
            </a:r>
            <a:r>
              <a:rPr lang="en-GB" dirty="0" err="1" smtClean="0"/>
              <a:t>động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endParaRPr lang="en-GB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err="1" smtClean="0"/>
              <a:t>Tính</a:t>
            </a:r>
            <a:r>
              <a:rPr lang="en-GB" dirty="0" smtClean="0"/>
              <a:t> </a:t>
            </a:r>
            <a:r>
              <a:rPr lang="en-GB" dirty="0" err="1" smtClean="0"/>
              <a:t>năng</a:t>
            </a:r>
            <a:r>
              <a:rPr lang="en-GB" dirty="0" smtClean="0"/>
              <a:t> </a:t>
            </a:r>
            <a:r>
              <a:rPr lang="en-GB" dirty="0" err="1" smtClean="0"/>
              <a:t>động</a:t>
            </a:r>
            <a:r>
              <a:rPr lang="en-GB" dirty="0" smtClean="0"/>
              <a:t> </a:t>
            </a:r>
            <a:r>
              <a:rPr lang="en-GB" dirty="0" err="1" smtClean="0"/>
              <a:t>của</a:t>
            </a:r>
            <a:r>
              <a:rPr lang="en-GB" dirty="0" smtClean="0"/>
              <a:t> DN: </a:t>
            </a:r>
            <a:r>
              <a:rPr lang="en-GB" dirty="0" err="1" smtClean="0"/>
              <a:t>Các</a:t>
            </a:r>
            <a:r>
              <a:rPr lang="en-GB" dirty="0" smtClean="0"/>
              <a:t> </a:t>
            </a:r>
            <a:r>
              <a:rPr lang="en-GB" dirty="0" err="1" smtClean="0"/>
              <a:t>thức</a:t>
            </a:r>
            <a:r>
              <a:rPr lang="en-GB" dirty="0" smtClean="0"/>
              <a:t> </a:t>
            </a:r>
            <a:r>
              <a:rPr lang="en-GB" dirty="0" err="1" smtClean="0"/>
              <a:t>phát</a:t>
            </a:r>
            <a:r>
              <a:rPr lang="en-GB" dirty="0" smtClean="0"/>
              <a:t> </a:t>
            </a:r>
            <a:r>
              <a:rPr lang="en-GB" dirty="0" err="1" smtClean="0"/>
              <a:t>triển</a:t>
            </a:r>
            <a:r>
              <a:rPr lang="en-GB" dirty="0" smtClean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err="1" smtClean="0"/>
              <a:t>Môi</a:t>
            </a:r>
            <a:r>
              <a:rPr lang="en-GB" dirty="0" smtClean="0"/>
              <a:t> </a:t>
            </a:r>
            <a:r>
              <a:rPr lang="en-GB" dirty="0" err="1" smtClean="0"/>
              <a:t>trường</a:t>
            </a:r>
            <a:r>
              <a:rPr lang="en-GB" dirty="0" smtClean="0"/>
              <a:t> </a:t>
            </a:r>
            <a:r>
              <a:rPr lang="en-GB" dirty="0" err="1" smtClean="0"/>
              <a:t>bên</a:t>
            </a:r>
            <a:r>
              <a:rPr lang="en-GB" dirty="0" smtClean="0"/>
              <a:t> </a:t>
            </a:r>
            <a:r>
              <a:rPr lang="en-GB" dirty="0" err="1" smtClean="0"/>
              <a:t>ngoài</a:t>
            </a:r>
            <a:r>
              <a:rPr lang="en-GB" dirty="0" smtClean="0"/>
              <a:t>: </a:t>
            </a:r>
            <a:r>
              <a:rPr lang="en-GB" dirty="0" err="1" smtClean="0"/>
              <a:t>Cơ</a:t>
            </a:r>
            <a:r>
              <a:rPr lang="en-GB" dirty="0" smtClean="0"/>
              <a:t> </a:t>
            </a:r>
            <a:r>
              <a:rPr lang="en-GB" dirty="0" err="1" smtClean="0"/>
              <a:t>hội</a:t>
            </a:r>
            <a:r>
              <a:rPr lang="en-GB" dirty="0" smtClean="0"/>
              <a:t> hay </a:t>
            </a:r>
            <a:r>
              <a:rPr lang="en-GB" dirty="0" err="1" smtClean="0"/>
              <a:t>thách</a:t>
            </a:r>
            <a:r>
              <a:rPr lang="en-GB" dirty="0" smtClean="0"/>
              <a:t> </a:t>
            </a:r>
            <a:r>
              <a:rPr lang="en-GB" dirty="0" err="1" smtClean="0"/>
              <a:t>thức</a:t>
            </a:r>
            <a:r>
              <a:rPr lang="en-GB" dirty="0" smtClean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0202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charset="-128"/>
              </a:rPr>
              <a:t>Các trở ngại chính </a:t>
            </a:r>
            <a:r>
              <a:rPr lang="en-GB" dirty="0" smtClean="0">
                <a:ea typeface="ＭＳ Ｐゴシック" charset="-128"/>
              </a:rPr>
              <a:t>đối với</a:t>
            </a:r>
            <a:r>
              <a:rPr lang="en-GB" dirty="0" smtClean="0">
                <a:ea typeface="ＭＳ Ｐゴシック" charset="-128"/>
              </a:rPr>
              <a:t> </a:t>
            </a:r>
            <a:r>
              <a:rPr lang="en-GB" dirty="0" smtClean="0">
                <a:ea typeface="ＭＳ Ｐゴシック" charset="-128"/>
              </a:rPr>
              <a:t>tăng trưởng</a:t>
            </a:r>
          </a:p>
        </p:txBody>
      </p:sp>
      <p:graphicFrame>
        <p:nvGraphicFramePr>
          <p:cNvPr id="28674" name="Content Placeholder 3"/>
          <p:cNvGraphicFramePr>
            <a:graphicFrameLocks noGrp="1"/>
          </p:cNvGraphicFramePr>
          <p:nvPr>
            <p:ph idx="1"/>
          </p:nvPr>
        </p:nvGraphicFramePr>
        <p:xfrm>
          <a:off x="992188" y="1323975"/>
          <a:ext cx="6678612" cy="4208463"/>
        </p:xfrm>
        <a:graphic>
          <a:graphicData uri="http://schemas.openxmlformats.org/presentationml/2006/ole">
            <p:oleObj spid="_x0000_s1026" r:id="rId3" imgW="6674568" imgH="4211988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 dirty="0" smtClean="0"/>
              <a:t>Đầu tư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999" r="19923" b="6514"/>
          <a:stretch/>
        </p:blipFill>
        <p:spPr bwMode="auto">
          <a:xfrm>
            <a:off x="1691680" y="1412776"/>
            <a:ext cx="5818978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kstboks 11"/>
          <p:cNvSpPr txBox="1">
            <a:spLocks noChangeArrowheads="1"/>
          </p:cNvSpPr>
          <p:nvPr/>
        </p:nvSpPr>
        <p:spPr bwMode="auto">
          <a:xfrm>
            <a:off x="1609079" y="4725144"/>
            <a:ext cx="6491313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GB" altLang="en-US" sz="1400" dirty="0" err="1" smtClean="0">
                <a:solidFill>
                  <a:schemeClr val="accent4">
                    <a:lumMod val="50000"/>
                  </a:schemeClr>
                </a:solidFill>
              </a:rPr>
              <a:t>Tỷ</a:t>
            </a:r>
            <a:r>
              <a:rPr lang="en-GB" altLang="en-US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altLang="en-US" sz="1400" dirty="0" err="1" smtClean="0">
                <a:solidFill>
                  <a:schemeClr val="accent4">
                    <a:lumMod val="50000"/>
                  </a:schemeClr>
                </a:solidFill>
              </a:rPr>
              <a:t>trọng</a:t>
            </a:r>
            <a:r>
              <a:rPr lang="en-GB" altLang="en-US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altLang="en-US" sz="1400" dirty="0" err="1" smtClean="0">
                <a:solidFill>
                  <a:schemeClr val="accent4">
                    <a:lumMod val="50000"/>
                  </a:schemeClr>
                </a:solidFill>
              </a:rPr>
              <a:t>đầu</a:t>
            </a:r>
            <a:r>
              <a:rPr lang="en-GB" altLang="en-US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altLang="en-US" sz="1400" dirty="0" err="1" smtClean="0">
                <a:solidFill>
                  <a:schemeClr val="accent4">
                    <a:lumMod val="50000"/>
                  </a:schemeClr>
                </a:solidFill>
              </a:rPr>
              <a:t>tư</a:t>
            </a:r>
            <a:r>
              <a:rPr lang="en-GB" altLang="en-US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altLang="en-US" sz="1400" dirty="0" err="1" smtClean="0">
                <a:solidFill>
                  <a:schemeClr val="accent4">
                    <a:lumMod val="50000"/>
                  </a:schemeClr>
                </a:solidFill>
              </a:rPr>
              <a:t>thấp</a:t>
            </a:r>
            <a:r>
              <a:rPr lang="en-GB" altLang="en-US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altLang="en-US" sz="1400" dirty="0" err="1" smtClean="0">
                <a:solidFill>
                  <a:schemeClr val="accent4">
                    <a:lumMod val="50000"/>
                  </a:schemeClr>
                </a:solidFill>
              </a:rPr>
              <a:t>hơn</a:t>
            </a:r>
            <a:r>
              <a:rPr lang="en-GB" altLang="en-US" sz="1400" dirty="0" smtClean="0">
                <a:solidFill>
                  <a:schemeClr val="accent4">
                    <a:lumMod val="50000"/>
                  </a:schemeClr>
                </a:solidFill>
              </a:rPr>
              <a:t> so </a:t>
            </a:r>
            <a:r>
              <a:rPr lang="en-GB" altLang="en-US" sz="1400" dirty="0" err="1" smtClean="0">
                <a:solidFill>
                  <a:schemeClr val="accent4">
                    <a:lumMod val="50000"/>
                  </a:schemeClr>
                </a:solidFill>
              </a:rPr>
              <a:t>với</a:t>
            </a:r>
            <a:r>
              <a:rPr lang="en-GB" altLang="en-US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altLang="en-US" sz="1400" dirty="0" err="1" smtClean="0">
                <a:solidFill>
                  <a:schemeClr val="accent4">
                    <a:lumMod val="50000"/>
                  </a:schemeClr>
                </a:solidFill>
              </a:rPr>
              <a:t>năm</a:t>
            </a:r>
            <a:r>
              <a:rPr lang="en-GB" altLang="en-US" sz="1400" dirty="0" smtClean="0">
                <a:solidFill>
                  <a:schemeClr val="accent4">
                    <a:lumMod val="50000"/>
                  </a:schemeClr>
                </a:solidFill>
              </a:rPr>
              <a:t> 2011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chemeClr val="accent4">
                    <a:lumMod val="50000"/>
                  </a:schemeClr>
                </a:solidFill>
              </a:rPr>
              <a:t>30% </a:t>
            </a:r>
            <a:r>
              <a:rPr lang="en-US" altLang="en-US" sz="1400" dirty="0" err="1" smtClean="0">
                <a:solidFill>
                  <a:schemeClr val="accent4">
                    <a:lumMod val="50000"/>
                  </a:schemeClr>
                </a:solidFill>
              </a:rPr>
              <a:t>đầu</a:t>
            </a:r>
            <a:r>
              <a:rPr lang="en-US" altLang="en-US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altLang="en-US" sz="1400" dirty="0" err="1" smtClean="0">
                <a:solidFill>
                  <a:schemeClr val="accent4">
                    <a:lumMod val="50000"/>
                  </a:schemeClr>
                </a:solidFill>
              </a:rPr>
              <a:t>tư</a:t>
            </a:r>
            <a:r>
              <a:rPr lang="en-US" altLang="en-US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altLang="en-US" sz="1400" dirty="0" err="1" smtClean="0">
                <a:solidFill>
                  <a:schemeClr val="accent4">
                    <a:lumMod val="50000"/>
                  </a:schemeClr>
                </a:solidFill>
              </a:rPr>
              <a:t>mới</a:t>
            </a:r>
            <a:r>
              <a:rPr lang="en-US" altLang="en-US" sz="1400" dirty="0" smtClean="0">
                <a:solidFill>
                  <a:schemeClr val="accent4">
                    <a:lumMod val="50000"/>
                  </a:schemeClr>
                </a:solidFill>
              </a:rPr>
              <a:t> so </a:t>
            </a:r>
            <a:r>
              <a:rPr lang="en-US" altLang="en-US" sz="1400" dirty="0" err="1" smtClean="0">
                <a:solidFill>
                  <a:schemeClr val="accent4">
                    <a:lumMod val="50000"/>
                  </a:schemeClr>
                </a:solidFill>
              </a:rPr>
              <a:t>sánh</a:t>
            </a:r>
            <a:r>
              <a:rPr lang="en-US" altLang="en-US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altLang="en-US" sz="1400" dirty="0" err="1" smtClean="0">
                <a:solidFill>
                  <a:schemeClr val="accent4">
                    <a:lumMod val="50000"/>
                  </a:schemeClr>
                </a:solidFill>
              </a:rPr>
              <a:t>với</a:t>
            </a:r>
            <a:r>
              <a:rPr lang="en-US" altLang="en-US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altLang="en-US" sz="1400" dirty="0" err="1" smtClean="0">
                <a:solidFill>
                  <a:schemeClr val="accent4">
                    <a:lumMod val="50000"/>
                  </a:schemeClr>
                </a:solidFill>
              </a:rPr>
              <a:t>năm</a:t>
            </a:r>
            <a:r>
              <a:rPr lang="en-US" altLang="en-US" sz="1400" dirty="0" smtClean="0">
                <a:solidFill>
                  <a:schemeClr val="accent4">
                    <a:lumMod val="50000"/>
                  </a:schemeClr>
                </a:solidFill>
              </a:rPr>
              <a:t> 2011</a:t>
            </a:r>
            <a:endParaRPr lang="en-US" altLang="en-US" sz="1400" dirty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accent4">
                    <a:lumMod val="50000"/>
                  </a:schemeClr>
                </a:solidFill>
              </a:rPr>
              <a:t>60% </a:t>
            </a:r>
            <a:r>
              <a:rPr lang="en-US" altLang="en-US" sz="1400" dirty="0" err="1" smtClean="0">
                <a:solidFill>
                  <a:schemeClr val="accent4">
                    <a:lumMod val="50000"/>
                  </a:schemeClr>
                </a:solidFill>
              </a:rPr>
              <a:t>đầu</a:t>
            </a:r>
            <a:r>
              <a:rPr lang="en-US" altLang="en-US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altLang="en-US" sz="1400" dirty="0" err="1" smtClean="0">
                <a:solidFill>
                  <a:schemeClr val="accent4">
                    <a:lumMod val="50000"/>
                  </a:schemeClr>
                </a:solidFill>
              </a:rPr>
              <a:t>tư</a:t>
            </a:r>
            <a:r>
              <a:rPr lang="en-US" altLang="en-US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altLang="en-US" sz="1400" dirty="0" err="1" smtClean="0">
                <a:solidFill>
                  <a:schemeClr val="accent4">
                    <a:lumMod val="50000"/>
                  </a:schemeClr>
                </a:solidFill>
              </a:rPr>
              <a:t>lặp</a:t>
            </a:r>
            <a:r>
              <a:rPr lang="en-US" altLang="en-US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altLang="en-US" sz="1400" dirty="0" err="1" smtClean="0">
                <a:solidFill>
                  <a:schemeClr val="accent4">
                    <a:lumMod val="50000"/>
                  </a:schemeClr>
                </a:solidFill>
              </a:rPr>
              <a:t>lại</a:t>
            </a:r>
            <a:endParaRPr lang="en-US" altLang="en-US" sz="1400" dirty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587 DN </a:t>
            </a:r>
            <a:r>
              <a:rPr lang="en-GB" sz="1400" dirty="0" err="1" smtClean="0">
                <a:solidFill>
                  <a:schemeClr val="accent4">
                    <a:lumMod val="50000"/>
                  </a:schemeClr>
                </a:solidFill>
              </a:rPr>
              <a:t>không</a:t>
            </a: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accent4">
                    <a:lumMod val="50000"/>
                  </a:schemeClr>
                </a:solidFill>
              </a:rPr>
              <a:t>có</a:t>
            </a: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accent4">
                    <a:lumMod val="50000"/>
                  </a:schemeClr>
                </a:solidFill>
              </a:rPr>
              <a:t>đầu</a:t>
            </a: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accent4">
                    <a:lumMod val="50000"/>
                  </a:schemeClr>
                </a:solidFill>
              </a:rPr>
              <a:t>tư</a:t>
            </a: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accent4">
                    <a:lumMod val="50000"/>
                  </a:schemeClr>
                </a:solidFill>
              </a:rPr>
              <a:t>nào</a:t>
            </a: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accent4">
                    <a:lumMod val="50000"/>
                  </a:schemeClr>
                </a:solidFill>
              </a:rPr>
              <a:t>trong</a:t>
            </a: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accent4">
                    <a:lumMod val="50000"/>
                  </a:schemeClr>
                </a:solidFill>
              </a:rPr>
              <a:t>suốt</a:t>
            </a: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 4 </a:t>
            </a:r>
            <a:r>
              <a:rPr lang="en-GB" sz="1400" dirty="0" err="1" smtClean="0">
                <a:solidFill>
                  <a:schemeClr val="accent4">
                    <a:lumMod val="50000"/>
                  </a:schemeClr>
                </a:solidFill>
              </a:rPr>
              <a:t>năm</a:t>
            </a:r>
            <a:endParaRPr lang="en-GB" sz="14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sz="14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sz="1400" dirty="0" err="1" smtClean="0">
                <a:solidFill>
                  <a:schemeClr val="accent4">
                    <a:lumMod val="50000"/>
                  </a:schemeClr>
                </a:solidFill>
              </a:rPr>
              <a:t>Xu</a:t>
            </a:r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4">
                    <a:lumMod val="50000"/>
                  </a:schemeClr>
                </a:solidFill>
              </a:rPr>
              <a:t>hướng</a:t>
            </a:r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4">
                    <a:lumMod val="50000"/>
                  </a:schemeClr>
                </a:solidFill>
              </a:rPr>
              <a:t>đầu</a:t>
            </a:r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4">
                    <a:lumMod val="50000"/>
                  </a:schemeClr>
                </a:solidFill>
              </a:rPr>
              <a:t>tư</a:t>
            </a:r>
            <a:endParaRPr lang="en-GB" sz="14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1028700" lvl="1" eaLnBrk="1" hangingPunct="1">
              <a:buFont typeface="Arial" panose="020B0604020202020204" pitchFamily="34" charset="0"/>
              <a:buChar char="•"/>
            </a:pPr>
            <a:r>
              <a:rPr lang="en-GB" sz="1400" dirty="0" err="1" smtClean="0">
                <a:solidFill>
                  <a:schemeClr val="accent4">
                    <a:lumMod val="50000"/>
                  </a:schemeClr>
                </a:solidFill>
              </a:rPr>
              <a:t>Tăng</a:t>
            </a: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accent4">
                    <a:lumMod val="50000"/>
                  </a:schemeClr>
                </a:solidFill>
              </a:rPr>
              <a:t>theo</a:t>
            </a: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accent4">
                    <a:lumMod val="50000"/>
                  </a:schemeClr>
                </a:solidFill>
              </a:rPr>
              <a:t>quy</a:t>
            </a: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accent4">
                    <a:lumMod val="50000"/>
                  </a:schemeClr>
                </a:solidFill>
              </a:rPr>
              <a:t>mô</a:t>
            </a: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 DN, DN ở </a:t>
            </a:r>
            <a:r>
              <a:rPr lang="en-GB" sz="1400" dirty="0" err="1" smtClean="0">
                <a:solidFill>
                  <a:schemeClr val="accent4">
                    <a:lumMod val="50000"/>
                  </a:schemeClr>
                </a:solidFill>
              </a:rPr>
              <a:t>nông</a:t>
            </a: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accent4">
                    <a:lumMod val="50000"/>
                  </a:schemeClr>
                </a:solidFill>
              </a:rPr>
              <a:t>thôn</a:t>
            </a: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GB" sz="1400" dirty="0" err="1" smtClean="0">
                <a:solidFill>
                  <a:schemeClr val="accent4">
                    <a:lumMod val="50000"/>
                  </a:schemeClr>
                </a:solidFill>
              </a:rPr>
              <a:t>miền</a:t>
            </a: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accent4">
                    <a:lumMod val="50000"/>
                  </a:schemeClr>
                </a:solidFill>
              </a:rPr>
              <a:t>Bắc</a:t>
            </a:r>
            <a:endParaRPr lang="en-GB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778499" y="1950740"/>
            <a:ext cx="576064" cy="21602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6635849" y="1941215"/>
            <a:ext cx="576064" cy="21602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4788024" y="2204864"/>
            <a:ext cx="576064" cy="21602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6645374" y="2195339"/>
            <a:ext cx="576064" cy="21602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4783832" y="2934469"/>
            <a:ext cx="576064" cy="21602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6641182" y="2924944"/>
            <a:ext cx="576064" cy="21602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6635849" y="3664074"/>
            <a:ext cx="576064" cy="21602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6669757" y="4158605"/>
            <a:ext cx="576064" cy="21602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25328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ea typeface="ＭＳ Ｐゴシック" charset="-128"/>
              </a:rPr>
              <a:t>Phương</a:t>
            </a:r>
            <a:r>
              <a:rPr lang="en-GB" dirty="0" smtClean="0">
                <a:ea typeface="ＭＳ Ｐゴシック" charset="-128"/>
              </a:rPr>
              <a:t> </a:t>
            </a:r>
            <a:r>
              <a:rPr lang="en-GB" dirty="0" err="1" smtClean="0">
                <a:ea typeface="ＭＳ Ｐゴシック" charset="-128"/>
              </a:rPr>
              <a:t>thức</a:t>
            </a:r>
            <a:r>
              <a:rPr lang="en-GB" dirty="0" smtClean="0">
                <a:ea typeface="ＭＳ Ｐゴシック" charset="-128"/>
              </a:rPr>
              <a:t> </a:t>
            </a:r>
            <a:r>
              <a:rPr lang="en-GB" dirty="0" err="1" smtClean="0">
                <a:ea typeface="ＭＳ Ｐゴシック" charset="-128"/>
              </a:rPr>
              <a:t>tài</a:t>
            </a:r>
            <a:r>
              <a:rPr lang="en-GB" dirty="0" smtClean="0">
                <a:ea typeface="ＭＳ Ｐゴシック" charset="-128"/>
              </a:rPr>
              <a:t> </a:t>
            </a:r>
            <a:r>
              <a:rPr lang="en-GB" dirty="0" err="1" smtClean="0">
                <a:ea typeface="ＭＳ Ｐゴシック" charset="-128"/>
              </a:rPr>
              <a:t>trợ</a:t>
            </a:r>
            <a:r>
              <a:rPr lang="en-GB" dirty="0" smtClean="0">
                <a:ea typeface="ＭＳ Ｐゴシック" charset="-128"/>
              </a:rPr>
              <a:t> </a:t>
            </a:r>
            <a:r>
              <a:rPr lang="en-GB" dirty="0" err="1" smtClean="0">
                <a:ea typeface="ＭＳ Ｐゴシック" charset="-128"/>
              </a:rPr>
              <a:t>đầu</a:t>
            </a:r>
            <a:r>
              <a:rPr lang="en-GB" dirty="0" smtClean="0">
                <a:ea typeface="ＭＳ Ｐゴシック" charset="-128"/>
              </a:rPr>
              <a:t> </a:t>
            </a:r>
            <a:r>
              <a:rPr lang="en-GB" dirty="0" err="1" smtClean="0">
                <a:ea typeface="ＭＳ Ｐゴシック" charset="-128"/>
              </a:rPr>
              <a:t>tư</a:t>
            </a:r>
            <a:r>
              <a:rPr lang="en-GB" dirty="0" smtClean="0">
                <a:ea typeface="ＭＳ Ｐゴシック" charset="-128"/>
              </a:rPr>
              <a:t>?</a:t>
            </a:r>
          </a:p>
        </p:txBody>
      </p:sp>
      <p:graphicFrame>
        <p:nvGraphicFramePr>
          <p:cNvPr id="30722" name="Content Placeholder 5"/>
          <p:cNvGraphicFramePr>
            <a:graphicFrameLocks noGrp="1"/>
          </p:cNvGraphicFramePr>
          <p:nvPr>
            <p:ph idx="1"/>
          </p:nvPr>
        </p:nvGraphicFramePr>
        <p:xfrm>
          <a:off x="992188" y="1323975"/>
          <a:ext cx="6510337" cy="3668713"/>
        </p:xfrm>
        <a:graphic>
          <a:graphicData uri="http://schemas.openxmlformats.org/presentationml/2006/ole">
            <p:oleObj spid="_x0000_s2050" r:id="rId3" imgW="6509990" imgH="3669489" progId="Excel.Sheet.8">
              <p:embed/>
            </p:oleObj>
          </a:graphicData>
        </a:graphic>
      </p:graphicFrame>
      <p:sp>
        <p:nvSpPr>
          <p:cNvPr id="7" name="Tekstboks 11"/>
          <p:cNvSpPr txBox="1">
            <a:spLocks noChangeArrowheads="1"/>
          </p:cNvSpPr>
          <p:nvPr/>
        </p:nvSpPr>
        <p:spPr bwMode="auto">
          <a:xfrm>
            <a:off x="611188" y="5068888"/>
            <a:ext cx="734536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  <a:ea typeface="+mn-ea"/>
              </a:rPr>
              <a:t>Nguồn tài chính chủ yếu cho đầu tư mới là khoản vay chính thức và lợi nhuận</a:t>
            </a:r>
            <a:endParaRPr lang="en-US" sz="1400" dirty="0" smtClean="0">
              <a:solidFill>
                <a:schemeClr val="accent4">
                  <a:lumMod val="50000"/>
                </a:schemeClr>
              </a:solidFill>
              <a:ea typeface="+mn-ea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  <a:ea typeface="+mn-ea"/>
              </a:rPr>
              <a:t>Tỷ lệ cao tài chính cho đầu tư mới là từ khoản vay phi chính thức</a:t>
            </a:r>
            <a:endParaRPr lang="en-GB" sz="1400" dirty="0">
              <a:solidFill>
                <a:schemeClr val="accent4">
                  <a:lumMod val="50000"/>
                </a:schemeClr>
              </a:solidFill>
              <a:ea typeface="+mn-ea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1400" dirty="0" smtClean="0">
                <a:solidFill>
                  <a:schemeClr val="accent4">
                    <a:lumMod val="50000"/>
                  </a:schemeClr>
                </a:solidFill>
                <a:ea typeface="+mn-ea"/>
              </a:rPr>
              <a:t>DN siêu nhỏ và DN hộ gia đình dường như sử dụng khoản lợi nhuận hoặc khoản vay phi chính thức</a:t>
            </a:r>
            <a:endParaRPr lang="en-US" altLang="en-US" sz="1400" dirty="0" smtClean="0">
              <a:solidFill>
                <a:schemeClr val="accent4">
                  <a:lumMod val="50000"/>
                </a:schemeClr>
              </a:solidFill>
              <a:ea typeface="+mn-ea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  <a:ea typeface="+mn-ea"/>
              </a:rPr>
              <a:t>Các DN lớn hơn đầu tư thông qua khoản vay chính thức</a:t>
            </a:r>
            <a:endParaRPr lang="en-US" sz="1400" dirty="0" smtClean="0">
              <a:solidFill>
                <a:schemeClr val="accent4">
                  <a:lumMod val="50000"/>
                </a:schemeClr>
              </a:solidFill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Đa dạng hóa và đổi mới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8112"/>
          <a:stretch/>
        </p:blipFill>
        <p:spPr bwMode="auto">
          <a:xfrm>
            <a:off x="914400" y="1295400"/>
            <a:ext cx="7017679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64403" y="4038600"/>
            <a:ext cx="7868037" cy="227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+mn-cs"/>
              </a:rPr>
              <a:t>Nhìn chung các DNNVV Việt Nam chuyên môn hóa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+mn-lt"/>
                <a:ea typeface="ＭＳ Ｐゴシック" pitchFamily="-65" charset="-128"/>
              </a:rPr>
              <a:t>Chỉ có 11% DN sản xuất nhiều hơn 1 sản phẩm</a:t>
            </a:r>
            <a:endParaRPr kumimoji="0" lang="en-GB" sz="1400" b="0" i="0" u="none" strike="noStrike" kern="0" cap="none" spc="0" normalizeH="0" baseline="0" noProof="0" dirty="0" smtClean="0">
              <a:ln>
                <a:noFill/>
              </a:ln>
              <a:solidFill>
                <a:srgbClr val="212121"/>
              </a:solidFill>
              <a:effectLst/>
              <a:uLnTx/>
              <a:uFillTx/>
              <a:latin typeface="+mn-lt"/>
              <a:ea typeface="ＭＳ Ｐゴシック" pitchFamily="-65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+mn-cs"/>
              </a:rPr>
              <a:t>Tương tự năm 2011, nhưng giảm đa dạng hóa hơn so với năm 2009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+mn-cs"/>
              </a:rPr>
              <a:t>Nhưng, DN ở thành thị và miền Nam tăng đa dạng hóa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+mn-cs"/>
              </a:rPr>
              <a:t>DN sản xuất sản phẩm phi kim (ISIC 28): tăng đa dạng hóa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+mn-cs"/>
              </a:rPr>
              <a:t>Đổi mới: xu hướng giảm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+mn-lt"/>
                <a:ea typeface="ＭＳ Ｐゴシック" pitchFamily="-65" charset="-128"/>
              </a:rPr>
              <a:t>DN sản xuất đồ nội thất (ISIC 36) có xu hướng đổi mới hơn các ngành nghề khác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rgbClr val="212121"/>
              </a:solidFill>
              <a:effectLst/>
              <a:uLnTx/>
              <a:uFillTx/>
              <a:latin typeface="+mn-lt"/>
              <a:ea typeface="ＭＳ Ｐゴシック" pitchFamily="-65" charset="-12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870"/>
          <a:stretch/>
        </p:blipFill>
        <p:spPr bwMode="auto">
          <a:xfrm>
            <a:off x="724376" y="1700808"/>
            <a:ext cx="7485513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Đặc</a:t>
            </a:r>
            <a:r>
              <a:rPr lang="en-GB" dirty="0" smtClean="0"/>
              <a:t> </a:t>
            </a:r>
            <a:r>
              <a:rPr lang="en-GB" dirty="0" err="1" smtClean="0"/>
              <a:t>điểm</a:t>
            </a:r>
            <a:r>
              <a:rPr lang="en-GB" dirty="0" smtClean="0"/>
              <a:t> </a:t>
            </a:r>
            <a:r>
              <a:rPr lang="en-GB" dirty="0" err="1" smtClean="0"/>
              <a:t>đa</a:t>
            </a:r>
            <a:r>
              <a:rPr lang="en-GB" dirty="0" smtClean="0"/>
              <a:t> </a:t>
            </a:r>
            <a:r>
              <a:rPr lang="en-GB" dirty="0" err="1" smtClean="0"/>
              <a:t>dạng</a:t>
            </a:r>
            <a:r>
              <a:rPr lang="en-GB" dirty="0" smtClean="0"/>
              <a:t> </a:t>
            </a:r>
            <a:r>
              <a:rPr lang="en-GB" dirty="0" err="1" smtClean="0"/>
              <a:t>hóa</a:t>
            </a:r>
            <a:r>
              <a:rPr lang="en-GB" dirty="0" smtClean="0"/>
              <a:t> </a:t>
            </a:r>
            <a:r>
              <a:rPr lang="en-GB" dirty="0" err="1" smtClean="0"/>
              <a:t>và</a:t>
            </a:r>
            <a:r>
              <a:rPr lang="en-GB" dirty="0" smtClean="0"/>
              <a:t> </a:t>
            </a:r>
            <a:r>
              <a:rPr lang="en-GB" dirty="0" err="1" smtClean="0"/>
              <a:t>đổi</a:t>
            </a:r>
            <a:r>
              <a:rPr lang="en-GB" dirty="0" smtClean="0"/>
              <a:t> </a:t>
            </a:r>
            <a:r>
              <a:rPr lang="en-GB" dirty="0" err="1" smtClean="0"/>
              <a:t>mới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178" y="4581128"/>
            <a:ext cx="7649246" cy="108012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1400" dirty="0" smtClean="0"/>
              <a:t>DN </a:t>
            </a:r>
            <a:r>
              <a:rPr lang="en-GB" sz="1400" dirty="0" err="1" smtClean="0"/>
              <a:t>lớn</a:t>
            </a:r>
            <a:r>
              <a:rPr lang="en-GB" sz="1400" dirty="0" smtClean="0"/>
              <a:t> </a:t>
            </a:r>
            <a:r>
              <a:rPr lang="en-GB" sz="1400" dirty="0" err="1" smtClean="0"/>
              <a:t>hơn</a:t>
            </a:r>
            <a:r>
              <a:rPr lang="en-GB" sz="1400" dirty="0" smtClean="0"/>
              <a:t> </a:t>
            </a:r>
            <a:r>
              <a:rPr lang="en-GB" sz="1400" dirty="0" err="1" smtClean="0"/>
              <a:t>đa</a:t>
            </a:r>
            <a:r>
              <a:rPr lang="en-GB" sz="1400" dirty="0" smtClean="0"/>
              <a:t> </a:t>
            </a:r>
            <a:r>
              <a:rPr lang="en-GB" sz="1400" dirty="0" err="1" smtClean="0"/>
              <a:t>dạng</a:t>
            </a:r>
            <a:r>
              <a:rPr lang="en-GB" sz="1400" dirty="0" smtClean="0"/>
              <a:t> </a:t>
            </a:r>
            <a:r>
              <a:rPr lang="en-GB" sz="1400" dirty="0" err="1" smtClean="0"/>
              <a:t>hóa</a:t>
            </a:r>
            <a:r>
              <a:rPr lang="en-GB" sz="1400" dirty="0" smtClean="0"/>
              <a:t> </a:t>
            </a:r>
            <a:r>
              <a:rPr lang="en-GB" sz="1400" dirty="0" err="1" smtClean="0"/>
              <a:t>và</a:t>
            </a:r>
            <a:r>
              <a:rPr lang="en-GB" sz="1400" dirty="0" smtClean="0"/>
              <a:t> </a:t>
            </a:r>
            <a:r>
              <a:rPr lang="en-GB" sz="1400" dirty="0" err="1" smtClean="0"/>
              <a:t>đổi</a:t>
            </a:r>
            <a:r>
              <a:rPr lang="en-GB" sz="1400" dirty="0" smtClean="0"/>
              <a:t> </a:t>
            </a:r>
            <a:r>
              <a:rPr lang="en-GB" sz="1400" dirty="0" err="1" smtClean="0"/>
              <a:t>mới</a:t>
            </a:r>
            <a:r>
              <a:rPr lang="en-GB" sz="1400" dirty="0" smtClean="0"/>
              <a:t> </a:t>
            </a:r>
            <a:r>
              <a:rPr lang="en-GB" sz="1400" dirty="0" err="1" smtClean="0"/>
              <a:t>hơn</a:t>
            </a:r>
            <a:r>
              <a:rPr lang="en-GB" sz="1400" dirty="0" smtClean="0"/>
              <a:t> (</a:t>
            </a:r>
            <a:r>
              <a:rPr lang="en-GB" sz="1400" dirty="0" err="1" smtClean="0"/>
              <a:t>Đổi</a:t>
            </a:r>
            <a:r>
              <a:rPr lang="en-GB" sz="1400" dirty="0" smtClean="0"/>
              <a:t> </a:t>
            </a:r>
            <a:r>
              <a:rPr lang="en-GB" sz="1400" dirty="0" err="1" smtClean="0"/>
              <a:t>mới</a:t>
            </a:r>
            <a:r>
              <a:rPr lang="en-GB" sz="1400" dirty="0" smtClean="0"/>
              <a:t> 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400" dirty="0" smtClean="0"/>
              <a:t>DN </a:t>
            </a:r>
            <a:r>
              <a:rPr lang="en-GB" sz="1400" dirty="0" err="1" smtClean="0"/>
              <a:t>hộ</a:t>
            </a:r>
            <a:r>
              <a:rPr lang="en-GB" sz="1400" dirty="0" smtClean="0"/>
              <a:t> </a:t>
            </a:r>
            <a:r>
              <a:rPr lang="en-GB" sz="1400" dirty="0" err="1" smtClean="0"/>
              <a:t>gia</a:t>
            </a:r>
            <a:r>
              <a:rPr lang="en-GB" sz="1400" dirty="0" smtClean="0"/>
              <a:t> </a:t>
            </a:r>
            <a:r>
              <a:rPr lang="en-GB" sz="1400" dirty="0" err="1" smtClean="0"/>
              <a:t>đình</a:t>
            </a:r>
            <a:r>
              <a:rPr lang="en-GB" sz="1400" dirty="0" smtClean="0"/>
              <a:t>, </a:t>
            </a:r>
            <a:r>
              <a:rPr lang="en-GB" sz="1400" dirty="0" err="1" smtClean="0"/>
              <a:t>thành</a:t>
            </a:r>
            <a:r>
              <a:rPr lang="en-GB" sz="1400" dirty="0" smtClean="0"/>
              <a:t> </a:t>
            </a:r>
            <a:r>
              <a:rPr lang="en-GB" sz="1400" dirty="0" err="1" smtClean="0"/>
              <a:t>thị</a:t>
            </a:r>
            <a:r>
              <a:rPr lang="en-GB" sz="1400" dirty="0" smtClean="0"/>
              <a:t> </a:t>
            </a:r>
            <a:r>
              <a:rPr lang="en-GB" sz="1400" dirty="0" err="1" smtClean="0"/>
              <a:t>và</a:t>
            </a:r>
            <a:r>
              <a:rPr lang="en-GB" sz="1400" dirty="0" smtClean="0"/>
              <a:t> </a:t>
            </a:r>
            <a:r>
              <a:rPr lang="en-GB" sz="1400" dirty="0" err="1" smtClean="0"/>
              <a:t>miền</a:t>
            </a:r>
            <a:r>
              <a:rPr lang="en-GB" sz="1400" dirty="0" smtClean="0"/>
              <a:t> Nam </a:t>
            </a:r>
            <a:r>
              <a:rPr lang="en-GB" sz="1400" dirty="0" err="1" smtClean="0"/>
              <a:t>ít</a:t>
            </a:r>
            <a:r>
              <a:rPr lang="en-GB" sz="1400" dirty="0" smtClean="0"/>
              <a:t> </a:t>
            </a:r>
            <a:r>
              <a:rPr lang="en-GB" sz="1400" dirty="0" err="1" smtClean="0"/>
              <a:t>đa</a:t>
            </a:r>
            <a:r>
              <a:rPr lang="en-GB" sz="1400" dirty="0" smtClean="0"/>
              <a:t> </a:t>
            </a:r>
            <a:r>
              <a:rPr lang="en-GB" sz="1400" dirty="0" err="1" smtClean="0"/>
              <a:t>dạng</a:t>
            </a:r>
            <a:r>
              <a:rPr lang="en-GB" sz="1400" dirty="0" smtClean="0"/>
              <a:t> </a:t>
            </a:r>
            <a:r>
              <a:rPr lang="en-GB" sz="1400" dirty="0" err="1" smtClean="0"/>
              <a:t>hóa</a:t>
            </a:r>
            <a:r>
              <a:rPr lang="en-GB" sz="1400" dirty="0" smtClean="0"/>
              <a:t> </a:t>
            </a:r>
            <a:r>
              <a:rPr lang="en-GB" sz="1400" dirty="0" err="1" smtClean="0"/>
              <a:t>hơn</a:t>
            </a:r>
            <a:endParaRPr lang="en-GB" sz="1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1400" dirty="0" err="1" smtClean="0"/>
              <a:t>Biến</a:t>
            </a:r>
            <a:r>
              <a:rPr lang="en-GB" sz="1400" dirty="0" smtClean="0"/>
              <a:t> </a:t>
            </a:r>
            <a:r>
              <a:rPr lang="en-GB" sz="1400" dirty="0" err="1" smtClean="0"/>
              <a:t>giả</a:t>
            </a:r>
            <a:r>
              <a:rPr lang="en-GB" sz="1400" dirty="0" smtClean="0"/>
              <a:t> </a:t>
            </a:r>
            <a:r>
              <a:rPr lang="en-GB" sz="1400" dirty="0" err="1" smtClean="0"/>
              <a:t>thời</a:t>
            </a:r>
            <a:r>
              <a:rPr lang="en-GB" sz="1400" dirty="0" smtClean="0"/>
              <a:t> </a:t>
            </a:r>
            <a:r>
              <a:rPr lang="en-GB" sz="1400" dirty="0" err="1" smtClean="0"/>
              <a:t>gian</a:t>
            </a:r>
            <a:r>
              <a:rPr lang="en-GB" sz="1400" dirty="0" smtClean="0"/>
              <a:t> </a:t>
            </a:r>
            <a:r>
              <a:rPr lang="en-GB" sz="1400" dirty="0" err="1" smtClean="0"/>
              <a:t>khẳng</a:t>
            </a:r>
            <a:r>
              <a:rPr lang="en-GB" sz="1400" dirty="0" smtClean="0"/>
              <a:t> </a:t>
            </a:r>
            <a:r>
              <a:rPr lang="en-GB" sz="1400" dirty="0" err="1" smtClean="0"/>
              <a:t>định</a:t>
            </a:r>
            <a:r>
              <a:rPr lang="en-GB" sz="1400" dirty="0" smtClean="0"/>
              <a:t> DN </a:t>
            </a:r>
            <a:r>
              <a:rPr lang="en-GB" sz="1400" dirty="0" err="1" smtClean="0"/>
              <a:t>ít</a:t>
            </a:r>
            <a:r>
              <a:rPr lang="en-GB" sz="1400" dirty="0" smtClean="0"/>
              <a:t> </a:t>
            </a:r>
            <a:r>
              <a:rPr lang="en-GB" sz="1400" dirty="0" err="1" smtClean="0"/>
              <a:t>đổi</a:t>
            </a:r>
            <a:r>
              <a:rPr lang="en-GB" sz="1400" dirty="0" smtClean="0"/>
              <a:t> </a:t>
            </a:r>
            <a:r>
              <a:rPr lang="en-GB" sz="1400" dirty="0" err="1" smtClean="0"/>
              <a:t>mới</a:t>
            </a:r>
            <a:r>
              <a:rPr lang="en-GB" sz="1400" dirty="0" smtClean="0"/>
              <a:t> </a:t>
            </a:r>
            <a:r>
              <a:rPr lang="en-GB" sz="1400" dirty="0" err="1" smtClean="0"/>
              <a:t>hơn</a:t>
            </a:r>
            <a:r>
              <a:rPr lang="en-GB" sz="1400" dirty="0" smtClean="0"/>
              <a:t> so </a:t>
            </a:r>
            <a:r>
              <a:rPr lang="en-GB" sz="1400" dirty="0" err="1" smtClean="0"/>
              <a:t>với</a:t>
            </a:r>
            <a:r>
              <a:rPr lang="en-GB" sz="1400" dirty="0" smtClean="0"/>
              <a:t> </a:t>
            </a:r>
            <a:r>
              <a:rPr lang="en-GB" sz="1400" dirty="0" err="1" smtClean="0"/>
              <a:t>năm</a:t>
            </a:r>
            <a:r>
              <a:rPr lang="en-GB" sz="1400" dirty="0" smtClean="0"/>
              <a:t> 2011</a:t>
            </a:r>
            <a:endParaRPr lang="en-US" sz="1400" dirty="0" smtClean="0"/>
          </a:p>
        </p:txBody>
      </p:sp>
      <p:sp>
        <p:nvSpPr>
          <p:cNvPr id="6" name="Oval 5"/>
          <p:cNvSpPr/>
          <p:nvPr/>
        </p:nvSpPr>
        <p:spPr>
          <a:xfrm>
            <a:off x="3168336" y="2080947"/>
            <a:ext cx="648072" cy="213682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909352" y="2852937"/>
            <a:ext cx="598751" cy="21602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6606964" y="2072068"/>
            <a:ext cx="616507" cy="222561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6624720" y="2852937"/>
            <a:ext cx="598751" cy="21602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72617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Khủng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hoảng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toàn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cầu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và</a:t>
            </a:r>
            <a:r>
              <a:rPr lang="en-US" altLang="en-US" dirty="0" smtClean="0"/>
              <a:t> DNNVV</a:t>
            </a:r>
            <a:endParaRPr lang="en-GB" dirty="0"/>
          </a:p>
        </p:txBody>
      </p:sp>
      <p:pic>
        <p:nvPicPr>
          <p:cNvPr id="12289" name="Picture 1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7247" r="27645" b="13373"/>
          <a:stretch/>
        </p:blipFill>
        <p:spPr bwMode="auto">
          <a:xfrm>
            <a:off x="2483974" y="1340768"/>
            <a:ext cx="4176053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694" r="17834" b="12863"/>
          <a:stretch/>
        </p:blipFill>
        <p:spPr bwMode="auto">
          <a:xfrm>
            <a:off x="1578883" y="3068960"/>
            <a:ext cx="5986234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107417" y="5229200"/>
            <a:ext cx="6929166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212121"/>
                </a:solidFill>
                <a:latin typeface="+mn-lt"/>
                <a:ea typeface="ＭＳ Ｐゴシック" pitchFamily="-65" charset="-128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212121"/>
                </a:solidFill>
                <a:latin typeface="+mn-lt"/>
                <a:ea typeface="ＭＳ Ｐゴシック" pitchFamily="-65" charset="-128"/>
              </a:defRPr>
            </a:lvl2pPr>
            <a:lvl3pPr marL="11461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212121"/>
                </a:solidFill>
                <a:latin typeface="+mn-lt"/>
                <a:ea typeface="ＭＳ Ｐゴシック" pitchFamily="-65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212121"/>
                </a:solidFill>
                <a:latin typeface="+mn-lt"/>
                <a:ea typeface="ＭＳ Ｐゴシック" pitchFamily="-65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212121"/>
                </a:solidFill>
                <a:latin typeface="+mn-lt"/>
                <a:ea typeface="ＭＳ Ｐゴシック" pitchFamily="-65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21212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21212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21212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21212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400" dirty="0" err="1" smtClean="0"/>
              <a:t>Tất</a:t>
            </a:r>
            <a:r>
              <a:rPr lang="en-US" sz="1400" dirty="0" smtClean="0"/>
              <a:t> </a:t>
            </a:r>
            <a:r>
              <a:rPr lang="en-US" sz="1400" dirty="0" err="1" smtClean="0"/>
              <a:t>cả</a:t>
            </a:r>
            <a:r>
              <a:rPr lang="en-US" sz="1400" dirty="0" smtClean="0"/>
              <a:t> </a:t>
            </a:r>
            <a:r>
              <a:rPr lang="en-US" sz="1400" dirty="0" err="1" smtClean="0"/>
              <a:t>các</a:t>
            </a:r>
            <a:r>
              <a:rPr lang="en-US" sz="1400" dirty="0" smtClean="0"/>
              <a:t> </a:t>
            </a:r>
            <a:r>
              <a:rPr lang="en-US" sz="1400" dirty="0" err="1" smtClean="0"/>
              <a:t>loại</a:t>
            </a:r>
            <a:r>
              <a:rPr lang="en-US" sz="1400" dirty="0" smtClean="0"/>
              <a:t> DNNVV </a:t>
            </a:r>
            <a:r>
              <a:rPr lang="en-US" sz="1400" dirty="0" err="1" smtClean="0"/>
              <a:t>đều</a:t>
            </a:r>
            <a:r>
              <a:rPr lang="en-US" sz="1400" dirty="0" smtClean="0"/>
              <a:t> </a:t>
            </a:r>
            <a:r>
              <a:rPr lang="en-US" sz="1400" dirty="0" err="1" smtClean="0"/>
              <a:t>bị</a:t>
            </a:r>
            <a:r>
              <a:rPr lang="en-US" sz="1400" dirty="0" smtClean="0"/>
              <a:t> </a:t>
            </a:r>
            <a:r>
              <a:rPr lang="en-US" sz="1400" dirty="0" err="1" smtClean="0"/>
              <a:t>ảnh</a:t>
            </a:r>
            <a:r>
              <a:rPr lang="en-US" sz="1400" dirty="0" smtClean="0"/>
              <a:t> </a:t>
            </a:r>
            <a:r>
              <a:rPr lang="en-US" sz="1400" dirty="0" err="1" smtClean="0"/>
              <a:t>hưởng</a:t>
            </a:r>
            <a:endParaRPr lang="en-US" sz="1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DN </a:t>
            </a:r>
            <a:r>
              <a:rPr lang="en-US" sz="1400" dirty="0" err="1" smtClean="0"/>
              <a:t>nhỏ</a:t>
            </a:r>
            <a:r>
              <a:rPr lang="en-US" sz="1400" dirty="0" smtClean="0"/>
              <a:t> </a:t>
            </a:r>
            <a:r>
              <a:rPr lang="en-US" sz="1400" dirty="0" err="1" smtClean="0"/>
              <a:t>và</a:t>
            </a:r>
            <a:r>
              <a:rPr lang="en-US" sz="1400" dirty="0" smtClean="0"/>
              <a:t> </a:t>
            </a:r>
            <a:r>
              <a:rPr lang="en-US" sz="1400" dirty="0" err="1" smtClean="0"/>
              <a:t>vừa</a:t>
            </a:r>
            <a:r>
              <a:rPr lang="en-US" sz="1400" dirty="0" smtClean="0"/>
              <a:t> </a:t>
            </a:r>
            <a:r>
              <a:rPr lang="en-US" sz="1400" dirty="0" err="1" smtClean="0"/>
              <a:t>cảm</a:t>
            </a:r>
            <a:r>
              <a:rPr lang="en-US" sz="1400" dirty="0" smtClean="0"/>
              <a:t> </a:t>
            </a:r>
            <a:r>
              <a:rPr lang="en-US" sz="1400" dirty="0" err="1" smtClean="0"/>
              <a:t>nhận</a:t>
            </a:r>
            <a:r>
              <a:rPr lang="en-US" sz="1400" dirty="0" smtClean="0"/>
              <a:t> </a:t>
            </a:r>
            <a:r>
              <a:rPr lang="en-US" sz="1400" dirty="0" err="1" smtClean="0"/>
              <a:t>khó</a:t>
            </a:r>
            <a:r>
              <a:rPr lang="en-US" sz="1400" dirty="0" smtClean="0"/>
              <a:t> </a:t>
            </a:r>
            <a:r>
              <a:rPr lang="en-US" sz="1400" dirty="0" err="1" smtClean="0"/>
              <a:t>khăn</a:t>
            </a:r>
            <a:r>
              <a:rPr lang="en-US" sz="1400" dirty="0" smtClean="0"/>
              <a:t> </a:t>
            </a:r>
            <a:r>
              <a:rPr lang="en-US" sz="1400" dirty="0" err="1" smtClean="0"/>
              <a:t>hơn</a:t>
            </a:r>
            <a:r>
              <a:rPr lang="en-US" sz="1400" dirty="0" smtClean="0"/>
              <a:t> DN </a:t>
            </a:r>
            <a:r>
              <a:rPr lang="en-US" sz="1400" dirty="0" err="1" smtClean="0"/>
              <a:t>siêu</a:t>
            </a:r>
            <a:r>
              <a:rPr lang="en-US" sz="1400" dirty="0" smtClean="0"/>
              <a:t> </a:t>
            </a:r>
            <a:r>
              <a:rPr lang="en-US" sz="1400" dirty="0" err="1" smtClean="0"/>
              <a:t>nhỏ</a:t>
            </a:r>
            <a:endParaRPr lang="en-US" sz="1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DN ở </a:t>
            </a:r>
            <a:r>
              <a:rPr lang="en-US" sz="1400" dirty="0" err="1" smtClean="0"/>
              <a:t>thành</a:t>
            </a:r>
            <a:r>
              <a:rPr lang="en-US" sz="1400" dirty="0" smtClean="0"/>
              <a:t> </a:t>
            </a:r>
            <a:r>
              <a:rPr lang="en-US" sz="1400" dirty="0" err="1" smtClean="0"/>
              <a:t>thị</a:t>
            </a:r>
            <a:r>
              <a:rPr lang="en-US" sz="1400" dirty="0" smtClean="0"/>
              <a:t>, </a:t>
            </a:r>
            <a:r>
              <a:rPr lang="en-US" sz="1400" dirty="0" err="1" smtClean="0"/>
              <a:t>miền</a:t>
            </a:r>
            <a:r>
              <a:rPr lang="en-US" sz="1400" dirty="0" smtClean="0"/>
              <a:t> </a:t>
            </a:r>
            <a:r>
              <a:rPr lang="en-US" sz="1400" dirty="0" err="1" smtClean="0"/>
              <a:t>Bắc</a:t>
            </a:r>
            <a:r>
              <a:rPr lang="en-US" sz="1400" dirty="0" smtClean="0"/>
              <a:t> </a:t>
            </a:r>
            <a:r>
              <a:rPr lang="en-US" sz="1400" dirty="0" err="1" smtClean="0"/>
              <a:t>khó</a:t>
            </a:r>
            <a:r>
              <a:rPr lang="en-US" sz="1400" dirty="0" smtClean="0"/>
              <a:t> </a:t>
            </a:r>
            <a:r>
              <a:rPr lang="en-US" sz="1400" dirty="0" err="1" smtClean="0"/>
              <a:t>khăn</a:t>
            </a:r>
            <a:r>
              <a:rPr lang="en-US" sz="1400" dirty="0" smtClean="0"/>
              <a:t> </a:t>
            </a:r>
            <a:r>
              <a:rPr lang="en-US" sz="1400" dirty="0" err="1" smtClean="0"/>
              <a:t>hơn</a:t>
            </a:r>
            <a:endParaRPr lang="en-US" sz="1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dirty="0" smtClean="0"/>
              <a:t>8% DN </a:t>
            </a:r>
            <a:r>
              <a:rPr lang="en-GB" sz="1400" dirty="0" err="1" smtClean="0"/>
              <a:t>trong</a:t>
            </a:r>
            <a:r>
              <a:rPr lang="en-GB" sz="1400" dirty="0" smtClean="0"/>
              <a:t> </a:t>
            </a:r>
            <a:r>
              <a:rPr lang="en-GB" sz="1400" dirty="0" err="1" smtClean="0"/>
              <a:t>cuộc</a:t>
            </a:r>
            <a:r>
              <a:rPr lang="en-GB" sz="1400" dirty="0" smtClean="0"/>
              <a:t> </a:t>
            </a:r>
            <a:r>
              <a:rPr lang="en-GB" sz="1400" dirty="0" err="1" smtClean="0"/>
              <a:t>điều</a:t>
            </a:r>
            <a:r>
              <a:rPr lang="en-GB" sz="1400" dirty="0" smtClean="0"/>
              <a:t> </a:t>
            </a:r>
            <a:r>
              <a:rPr lang="en-GB" sz="1400" dirty="0" err="1" smtClean="0"/>
              <a:t>tra</a:t>
            </a:r>
            <a:r>
              <a:rPr lang="en-GB" sz="1400" dirty="0" smtClean="0"/>
              <a:t> </a:t>
            </a:r>
            <a:r>
              <a:rPr lang="en-GB" sz="1400" dirty="0" err="1" smtClean="0"/>
              <a:t>năm</a:t>
            </a:r>
            <a:r>
              <a:rPr lang="en-GB" sz="1400" dirty="0" smtClean="0"/>
              <a:t> 2013 tin </a:t>
            </a:r>
            <a:r>
              <a:rPr lang="en-GB" sz="1400" dirty="0" err="1" smtClean="0"/>
              <a:t>rằng</a:t>
            </a:r>
            <a:r>
              <a:rPr lang="en-GB" sz="1400" dirty="0" smtClean="0"/>
              <a:t> </a:t>
            </a:r>
            <a:r>
              <a:rPr lang="en-GB" sz="1400" dirty="0" err="1" smtClean="0"/>
              <a:t>khủng</a:t>
            </a:r>
            <a:r>
              <a:rPr lang="en-GB" sz="1400" dirty="0" smtClean="0"/>
              <a:t> </a:t>
            </a:r>
            <a:r>
              <a:rPr lang="en-GB" sz="1400" dirty="0" err="1" smtClean="0"/>
              <a:t>hoảng</a:t>
            </a:r>
            <a:r>
              <a:rPr lang="en-GB" sz="1400" dirty="0" smtClean="0"/>
              <a:t> </a:t>
            </a:r>
            <a:r>
              <a:rPr lang="en-GB" sz="1400" dirty="0" err="1" smtClean="0"/>
              <a:t>toàn</a:t>
            </a:r>
            <a:r>
              <a:rPr lang="en-GB" sz="1400" dirty="0" smtClean="0"/>
              <a:t> </a:t>
            </a:r>
            <a:r>
              <a:rPr lang="en-GB" sz="1400" dirty="0" err="1" smtClean="0"/>
              <a:t>cầu</a:t>
            </a:r>
            <a:r>
              <a:rPr lang="en-GB" sz="1400" dirty="0" smtClean="0"/>
              <a:t> </a:t>
            </a:r>
            <a:r>
              <a:rPr lang="en-GB" sz="1400" dirty="0" err="1" smtClean="0"/>
              <a:t>mang</a:t>
            </a:r>
            <a:r>
              <a:rPr lang="en-GB" sz="1400" dirty="0" smtClean="0"/>
              <a:t> </a:t>
            </a:r>
            <a:r>
              <a:rPr lang="en-GB" sz="1400" dirty="0" err="1" smtClean="0"/>
              <a:t>lại</a:t>
            </a:r>
            <a:r>
              <a:rPr lang="en-GB" sz="1400" dirty="0" smtClean="0"/>
              <a:t> </a:t>
            </a:r>
            <a:r>
              <a:rPr lang="en-GB" sz="1400" dirty="0" err="1" smtClean="0"/>
              <a:t>cơ</a:t>
            </a:r>
            <a:r>
              <a:rPr lang="en-GB" sz="1400" dirty="0" smtClean="0"/>
              <a:t> </a:t>
            </a:r>
            <a:r>
              <a:rPr lang="en-GB" sz="1400" dirty="0" err="1" smtClean="0"/>
              <a:t>hội</a:t>
            </a:r>
            <a:r>
              <a:rPr lang="en-US" sz="1400" dirty="0" smtClean="0"/>
              <a:t> (5% </a:t>
            </a:r>
            <a:r>
              <a:rPr lang="en-US" sz="1400" dirty="0" err="1" smtClean="0"/>
              <a:t>trong</a:t>
            </a:r>
            <a:r>
              <a:rPr lang="en-US" sz="1400" dirty="0" smtClean="0"/>
              <a:t> </a:t>
            </a:r>
            <a:r>
              <a:rPr lang="en-US" sz="1400" dirty="0" err="1" smtClean="0"/>
              <a:t>năm</a:t>
            </a:r>
            <a:r>
              <a:rPr lang="en-US" sz="1400" dirty="0" smtClean="0"/>
              <a:t> 2011; 12% </a:t>
            </a:r>
            <a:r>
              <a:rPr lang="en-US" sz="1400" dirty="0" err="1" smtClean="0"/>
              <a:t>trong</a:t>
            </a:r>
            <a:r>
              <a:rPr lang="en-US" sz="1400" dirty="0" smtClean="0"/>
              <a:t> </a:t>
            </a:r>
            <a:r>
              <a:rPr lang="en-US" sz="1400" dirty="0" err="1" smtClean="0"/>
              <a:t>năm</a:t>
            </a:r>
            <a:r>
              <a:rPr lang="en-US" sz="1400" dirty="0" smtClean="0"/>
              <a:t> 2009)</a:t>
            </a:r>
            <a:endParaRPr lang="en-US" sz="1400" kern="0" dirty="0" smtClean="0"/>
          </a:p>
        </p:txBody>
      </p:sp>
      <p:sp>
        <p:nvSpPr>
          <p:cNvPr id="8" name="Oval 7"/>
          <p:cNvSpPr/>
          <p:nvPr/>
        </p:nvSpPr>
        <p:spPr>
          <a:xfrm>
            <a:off x="5957908" y="1844824"/>
            <a:ext cx="461637" cy="44980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3266978" y="3342935"/>
            <a:ext cx="461637" cy="44980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16677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Kết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luận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và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gợi</a:t>
            </a:r>
            <a:r>
              <a:rPr lang="en-US" altLang="en-US" dirty="0" smtClean="0"/>
              <a:t> ý </a:t>
            </a:r>
            <a:r>
              <a:rPr lang="en-US" altLang="en-US" dirty="0" err="1" smtClean="0"/>
              <a:t>chính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sách</a:t>
            </a:r>
            <a:r>
              <a:rPr lang="en-US" altLang="en-US" dirty="0" smtClean="0"/>
              <a:t>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8" y="1374775"/>
            <a:ext cx="7129412" cy="515056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1400" b="1" dirty="0" err="1" smtClean="0"/>
              <a:t>Quy</a:t>
            </a:r>
            <a:r>
              <a:rPr lang="en-GB" sz="1400" b="1" dirty="0" smtClean="0"/>
              <a:t> </a:t>
            </a:r>
            <a:r>
              <a:rPr lang="en-GB" sz="1400" b="1" dirty="0" err="1" smtClean="0"/>
              <a:t>mô</a:t>
            </a:r>
            <a:r>
              <a:rPr lang="en-GB" sz="1400" b="1" dirty="0" smtClean="0"/>
              <a:t> DN </a:t>
            </a:r>
            <a:r>
              <a:rPr lang="en-GB" sz="1400" b="1" dirty="0" err="1" smtClean="0"/>
              <a:t>trung</a:t>
            </a:r>
            <a:r>
              <a:rPr lang="en-GB" sz="1400" b="1" dirty="0" smtClean="0"/>
              <a:t> </a:t>
            </a:r>
            <a:r>
              <a:rPr lang="en-GB" sz="1400" b="1" dirty="0" err="1" smtClean="0"/>
              <a:t>bình</a:t>
            </a:r>
            <a:r>
              <a:rPr lang="en-GB" sz="1400" b="1" dirty="0" smtClean="0"/>
              <a:t> </a:t>
            </a:r>
            <a:r>
              <a:rPr lang="en-GB" sz="1400" b="1" dirty="0" err="1" smtClean="0"/>
              <a:t>giảm</a:t>
            </a:r>
            <a:endParaRPr lang="en-GB" sz="1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dirty="0" smtClean="0"/>
              <a:t>DNNVV </a:t>
            </a:r>
            <a:r>
              <a:rPr lang="en-GB" sz="1400" dirty="0" err="1" smtClean="0"/>
              <a:t>đang</a:t>
            </a:r>
            <a:r>
              <a:rPr lang="en-GB" sz="1400" dirty="0" smtClean="0"/>
              <a:t> </a:t>
            </a:r>
            <a:r>
              <a:rPr lang="en-GB" sz="1400" dirty="0" err="1" smtClean="0"/>
              <a:t>giảm</a:t>
            </a:r>
            <a:r>
              <a:rPr lang="en-GB" sz="1400" dirty="0" smtClean="0"/>
              <a:t> </a:t>
            </a:r>
            <a:r>
              <a:rPr lang="en-GB" sz="1400" dirty="0" err="1" smtClean="0"/>
              <a:t>quy</a:t>
            </a:r>
            <a:r>
              <a:rPr lang="en-GB" sz="1400" dirty="0" smtClean="0"/>
              <a:t> </a:t>
            </a:r>
            <a:r>
              <a:rPr lang="en-GB" sz="1400" dirty="0" err="1" smtClean="0"/>
              <a:t>mô</a:t>
            </a:r>
            <a:r>
              <a:rPr lang="en-GB" sz="1400" dirty="0" smtClean="0"/>
              <a:t> </a:t>
            </a:r>
            <a:r>
              <a:rPr lang="en-GB" sz="1400" dirty="0" err="1" smtClean="0"/>
              <a:t>lao</a:t>
            </a:r>
            <a:r>
              <a:rPr lang="en-GB" sz="1400" dirty="0" smtClean="0"/>
              <a:t> </a:t>
            </a:r>
            <a:r>
              <a:rPr lang="en-GB" sz="1400" dirty="0" err="1" smtClean="0"/>
              <a:t>động</a:t>
            </a:r>
            <a:r>
              <a:rPr lang="en-GB" sz="1400" dirty="0" smtClean="0"/>
              <a:t> </a:t>
            </a:r>
            <a:r>
              <a:rPr lang="en-GB" sz="1400" dirty="0" err="1" smtClean="0"/>
              <a:t>toàn</a:t>
            </a:r>
            <a:r>
              <a:rPr lang="en-GB" sz="1400" dirty="0" smtClean="0"/>
              <a:t> </a:t>
            </a:r>
            <a:r>
              <a:rPr lang="en-GB" sz="1400" dirty="0" err="1" smtClean="0"/>
              <a:t>thời</a:t>
            </a:r>
            <a:r>
              <a:rPr lang="en-GB" sz="1400" dirty="0" smtClean="0"/>
              <a:t> </a:t>
            </a:r>
            <a:r>
              <a:rPr lang="en-GB" sz="1400" dirty="0" err="1" smtClean="0"/>
              <a:t>gian</a:t>
            </a:r>
            <a:r>
              <a:rPr lang="en-GB" sz="1400" dirty="0" smtClean="0"/>
              <a:t> </a:t>
            </a:r>
            <a:r>
              <a:rPr lang="en-GB" sz="1400" dirty="0" err="1" smtClean="0"/>
              <a:t>hơn</a:t>
            </a:r>
            <a:r>
              <a:rPr lang="en-GB" sz="1400" dirty="0" smtClean="0"/>
              <a:t> DN </a:t>
            </a:r>
            <a:r>
              <a:rPr lang="en-GB" sz="1400" dirty="0" err="1" smtClean="0"/>
              <a:t>siêu</a:t>
            </a:r>
            <a:r>
              <a:rPr lang="en-GB" sz="1400" dirty="0" smtClean="0"/>
              <a:t> </a:t>
            </a:r>
            <a:r>
              <a:rPr lang="en-GB" sz="1400" dirty="0" err="1" smtClean="0"/>
              <a:t>nhỏ</a:t>
            </a:r>
            <a:endParaRPr lang="en-GB" sz="1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b="1" dirty="0" err="1" smtClean="0"/>
              <a:t>Năng</a:t>
            </a:r>
            <a:r>
              <a:rPr lang="en-GB" sz="1400" b="1" dirty="0" smtClean="0"/>
              <a:t> </a:t>
            </a:r>
            <a:r>
              <a:rPr lang="en-GB" sz="1400" b="1" dirty="0" err="1" smtClean="0"/>
              <a:t>suất</a:t>
            </a:r>
            <a:r>
              <a:rPr lang="en-GB" sz="1400" b="1" dirty="0" smtClean="0"/>
              <a:t> </a:t>
            </a:r>
            <a:r>
              <a:rPr lang="en-GB" sz="1400" b="1" dirty="0" err="1" smtClean="0"/>
              <a:t>lao</a:t>
            </a:r>
            <a:r>
              <a:rPr lang="en-GB" sz="1400" b="1" dirty="0" smtClean="0"/>
              <a:t> </a:t>
            </a:r>
            <a:r>
              <a:rPr lang="en-GB" sz="1400" b="1" dirty="0" err="1" smtClean="0"/>
              <a:t>động</a:t>
            </a:r>
            <a:r>
              <a:rPr lang="en-GB" sz="1400" b="1" dirty="0" smtClean="0"/>
              <a:t> </a:t>
            </a:r>
            <a:r>
              <a:rPr lang="en-GB" sz="1400" dirty="0" err="1" smtClean="0"/>
              <a:t>giảm</a:t>
            </a:r>
            <a:r>
              <a:rPr lang="en-GB" sz="1400" dirty="0" smtClean="0"/>
              <a:t> </a:t>
            </a:r>
            <a:r>
              <a:rPr lang="en-GB" sz="1400" dirty="0" err="1" smtClean="0"/>
              <a:t>giữa</a:t>
            </a:r>
            <a:r>
              <a:rPr lang="en-GB" sz="1400" dirty="0" smtClean="0"/>
              <a:t> </a:t>
            </a:r>
            <a:r>
              <a:rPr lang="en-GB" sz="1400" dirty="0" err="1" smtClean="0"/>
              <a:t>hai</a:t>
            </a:r>
            <a:r>
              <a:rPr lang="en-GB" sz="1400" dirty="0" smtClean="0"/>
              <a:t> </a:t>
            </a:r>
            <a:r>
              <a:rPr lang="en-GB" sz="1400" dirty="0" err="1" smtClean="0"/>
              <a:t>cuộc</a:t>
            </a:r>
            <a:r>
              <a:rPr lang="en-GB" sz="1400" dirty="0" smtClean="0"/>
              <a:t> </a:t>
            </a:r>
            <a:r>
              <a:rPr lang="en-GB" sz="1400" dirty="0" err="1" smtClean="0"/>
              <a:t>điều</a:t>
            </a:r>
            <a:r>
              <a:rPr lang="en-GB" sz="1400" dirty="0" smtClean="0"/>
              <a:t> </a:t>
            </a:r>
            <a:r>
              <a:rPr lang="en-GB" sz="1400" dirty="0" err="1" smtClean="0"/>
              <a:t>tra</a:t>
            </a:r>
            <a:r>
              <a:rPr lang="en-GB" sz="1400" dirty="0" smtClean="0"/>
              <a:t> 2011 </a:t>
            </a:r>
            <a:r>
              <a:rPr lang="en-GB" sz="1400" dirty="0" err="1" smtClean="0"/>
              <a:t>và</a:t>
            </a:r>
            <a:r>
              <a:rPr lang="en-GB" sz="1400" dirty="0" smtClean="0"/>
              <a:t> 2013, </a:t>
            </a:r>
            <a:r>
              <a:rPr lang="en-GB" sz="1400" dirty="0" err="1" smtClean="0"/>
              <a:t>đặc</a:t>
            </a:r>
            <a:r>
              <a:rPr lang="en-GB" sz="1400" dirty="0" smtClean="0"/>
              <a:t> </a:t>
            </a:r>
            <a:r>
              <a:rPr lang="en-GB" sz="1400" dirty="0" err="1" smtClean="0"/>
              <a:t>biệt</a:t>
            </a:r>
            <a:r>
              <a:rPr lang="en-GB" sz="1400" dirty="0" smtClean="0"/>
              <a:t> </a:t>
            </a:r>
            <a:r>
              <a:rPr lang="en-GB" sz="1400" dirty="0" err="1" smtClean="0"/>
              <a:t>đối</a:t>
            </a:r>
            <a:r>
              <a:rPr lang="en-GB" sz="1400" dirty="0" smtClean="0"/>
              <a:t> </a:t>
            </a:r>
            <a:r>
              <a:rPr lang="en-GB" sz="1400" dirty="0" err="1" smtClean="0"/>
              <a:t>với</a:t>
            </a:r>
            <a:r>
              <a:rPr lang="en-GB" sz="1400" dirty="0" smtClean="0"/>
              <a:t> DN </a:t>
            </a:r>
            <a:r>
              <a:rPr lang="en-GB" sz="1400" dirty="0" err="1" smtClean="0"/>
              <a:t>siêu</a:t>
            </a:r>
            <a:r>
              <a:rPr lang="en-GB" sz="1400" dirty="0" smtClean="0"/>
              <a:t> </a:t>
            </a:r>
            <a:r>
              <a:rPr lang="en-GB" sz="1400" dirty="0" err="1" smtClean="0"/>
              <a:t>nhỏ</a:t>
            </a:r>
            <a:r>
              <a:rPr lang="en-GB" sz="1400" dirty="0" smtClean="0"/>
              <a:t> ở </a:t>
            </a:r>
            <a:r>
              <a:rPr lang="en-GB" sz="1400" dirty="0" err="1" smtClean="0"/>
              <a:t>nông</a:t>
            </a:r>
            <a:r>
              <a:rPr lang="en-GB" sz="1400" dirty="0" smtClean="0"/>
              <a:t> </a:t>
            </a:r>
            <a:r>
              <a:rPr lang="en-GB" sz="1400" dirty="0" err="1" smtClean="0"/>
              <a:t>thôn</a:t>
            </a: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1400" b="1" dirty="0" err="1" smtClean="0"/>
              <a:t>Môi</a:t>
            </a:r>
            <a:r>
              <a:rPr lang="en-GB" sz="1400" b="1" dirty="0" smtClean="0"/>
              <a:t> </a:t>
            </a:r>
            <a:r>
              <a:rPr lang="en-GB" sz="1400" b="1" dirty="0" err="1" smtClean="0"/>
              <a:t>trường</a:t>
            </a:r>
            <a:r>
              <a:rPr lang="en-GB" sz="1400" b="1" dirty="0" smtClean="0"/>
              <a:t> </a:t>
            </a:r>
            <a:r>
              <a:rPr lang="en-GB" sz="1400" b="1" dirty="0" err="1" smtClean="0"/>
              <a:t>kinh</a:t>
            </a:r>
            <a:r>
              <a:rPr lang="en-GB" sz="1400" b="1" dirty="0" smtClean="0"/>
              <a:t> </a:t>
            </a:r>
            <a:r>
              <a:rPr lang="en-GB" sz="1400" b="1" dirty="0" err="1" smtClean="0"/>
              <a:t>doanh</a:t>
            </a:r>
            <a:endParaRPr lang="en-GB" sz="1400" b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dirty="0" err="1" smtClean="0"/>
              <a:t>Rất</a:t>
            </a:r>
            <a:r>
              <a:rPr lang="en-GB" sz="1400" dirty="0" smtClean="0"/>
              <a:t> </a:t>
            </a:r>
            <a:r>
              <a:rPr lang="en-GB" sz="1400" dirty="0" err="1" smtClean="0"/>
              <a:t>ít</a:t>
            </a:r>
            <a:r>
              <a:rPr lang="en-GB" sz="1400" dirty="0" smtClean="0"/>
              <a:t> DN </a:t>
            </a:r>
            <a:r>
              <a:rPr lang="en-GB" sz="1400" dirty="0" err="1" smtClean="0"/>
              <a:t>không</a:t>
            </a:r>
            <a:r>
              <a:rPr lang="en-GB" sz="1400" dirty="0" smtClean="0"/>
              <a:t> </a:t>
            </a:r>
            <a:r>
              <a:rPr lang="en-GB" sz="1400" dirty="0" err="1" smtClean="0"/>
              <a:t>có</a:t>
            </a:r>
            <a:r>
              <a:rPr lang="en-GB" sz="1400" dirty="0" smtClean="0"/>
              <a:t> </a:t>
            </a:r>
            <a:r>
              <a:rPr lang="en-GB" sz="1400" b="1" dirty="0" err="1" smtClean="0"/>
              <a:t>trở</a:t>
            </a:r>
            <a:r>
              <a:rPr lang="en-GB" sz="1400" b="1" dirty="0" smtClean="0"/>
              <a:t> </a:t>
            </a:r>
            <a:r>
              <a:rPr lang="en-GB" sz="1400" b="1" dirty="0" err="1" smtClean="0"/>
              <a:t>ngại</a:t>
            </a:r>
            <a:endParaRPr lang="en-GB" sz="1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b="1" dirty="0" smtClean="0"/>
              <a:t>Phi </a:t>
            </a:r>
            <a:r>
              <a:rPr lang="en-GB" sz="1400" b="1" dirty="0" err="1" smtClean="0"/>
              <a:t>chính</a:t>
            </a:r>
            <a:r>
              <a:rPr lang="en-GB" sz="1400" b="1" dirty="0" smtClean="0"/>
              <a:t> </a:t>
            </a:r>
            <a:r>
              <a:rPr lang="en-GB" sz="1400" b="1" dirty="0" err="1" smtClean="0"/>
              <a:t>thức</a:t>
            </a:r>
            <a:r>
              <a:rPr lang="en-GB" sz="1400" b="1" dirty="0" smtClean="0"/>
              <a:t> </a:t>
            </a:r>
            <a:r>
              <a:rPr lang="en-GB" sz="1400" dirty="0" err="1" smtClean="0"/>
              <a:t>trong</a:t>
            </a:r>
            <a:r>
              <a:rPr lang="en-GB" sz="1400" dirty="0" smtClean="0"/>
              <a:t> chi </a:t>
            </a:r>
            <a:r>
              <a:rPr lang="en-GB" sz="1400" dirty="0" err="1" smtClean="0"/>
              <a:t>phí</a:t>
            </a:r>
            <a:r>
              <a:rPr lang="en-GB" sz="1400" dirty="0" smtClean="0"/>
              <a:t> </a:t>
            </a:r>
            <a:r>
              <a:rPr lang="en-GB" sz="1400" dirty="0" err="1" smtClean="0"/>
              <a:t>và</a:t>
            </a:r>
            <a:r>
              <a:rPr lang="en-GB" sz="1400" dirty="0" smtClean="0"/>
              <a:t> </a:t>
            </a:r>
            <a:r>
              <a:rPr lang="en-GB" sz="1400" dirty="0" err="1" smtClean="0"/>
              <a:t>tiếp</a:t>
            </a:r>
            <a:r>
              <a:rPr lang="en-GB" sz="1400" dirty="0" smtClean="0"/>
              <a:t> </a:t>
            </a:r>
            <a:r>
              <a:rPr lang="en-GB" sz="1400" dirty="0" err="1" smtClean="0"/>
              <a:t>cận</a:t>
            </a:r>
            <a:r>
              <a:rPr lang="en-GB" sz="1400" dirty="0" smtClean="0"/>
              <a:t> </a:t>
            </a:r>
            <a:r>
              <a:rPr lang="en-GB" sz="1400" dirty="0" err="1" smtClean="0"/>
              <a:t>tài</a:t>
            </a:r>
            <a:r>
              <a:rPr lang="en-GB" sz="1400" dirty="0" smtClean="0"/>
              <a:t> </a:t>
            </a:r>
            <a:r>
              <a:rPr lang="en-GB" sz="1400" dirty="0" err="1" smtClean="0"/>
              <a:t>chính</a:t>
            </a:r>
            <a:r>
              <a:rPr lang="en-GB" sz="1400" dirty="0" smtClean="0"/>
              <a:t> </a:t>
            </a:r>
            <a:r>
              <a:rPr lang="en-GB" sz="1400" dirty="0" err="1" smtClean="0"/>
              <a:t>tiếp</a:t>
            </a:r>
            <a:r>
              <a:rPr lang="en-GB" sz="1400" dirty="0" smtClean="0"/>
              <a:t> </a:t>
            </a:r>
            <a:r>
              <a:rPr lang="en-GB" sz="1400" dirty="0" err="1" smtClean="0"/>
              <a:t>tục</a:t>
            </a:r>
            <a:r>
              <a:rPr lang="en-GB" sz="1400" dirty="0" smtClean="0"/>
              <a:t> </a:t>
            </a:r>
            <a:r>
              <a:rPr lang="en-GB" sz="1400" dirty="0" err="1" smtClean="0"/>
              <a:t>là</a:t>
            </a:r>
            <a:r>
              <a:rPr lang="en-GB" sz="1400" dirty="0" smtClean="0"/>
              <a:t> </a:t>
            </a:r>
            <a:r>
              <a:rPr lang="en-GB" sz="1400" dirty="0" err="1" smtClean="0"/>
              <a:t>một</a:t>
            </a:r>
            <a:r>
              <a:rPr lang="en-GB" sz="1400" dirty="0" smtClean="0"/>
              <a:t> </a:t>
            </a:r>
            <a:r>
              <a:rPr lang="en-GB" sz="1400" dirty="0" err="1" smtClean="0"/>
              <a:t>vài</a:t>
            </a:r>
            <a:r>
              <a:rPr lang="en-GB" sz="1400" dirty="0" smtClean="0"/>
              <a:t> </a:t>
            </a:r>
            <a:r>
              <a:rPr lang="en-GB" sz="1400" dirty="0" err="1" smtClean="0"/>
              <a:t>vấn</a:t>
            </a:r>
            <a:r>
              <a:rPr lang="en-GB" sz="1400" dirty="0" smtClean="0"/>
              <a:t> </a:t>
            </a:r>
            <a:r>
              <a:rPr lang="en-GB" sz="1400" dirty="0" err="1" smtClean="0"/>
              <a:t>đề</a:t>
            </a:r>
            <a:r>
              <a:rPr lang="en-GB" sz="1400" dirty="0" smtClean="0"/>
              <a:t> </a:t>
            </a:r>
            <a:r>
              <a:rPr lang="en-GB" sz="1400" dirty="0" err="1" smtClean="0"/>
              <a:t>nghiêm</a:t>
            </a:r>
            <a:r>
              <a:rPr lang="en-GB" sz="1400" dirty="0" smtClean="0"/>
              <a:t> </a:t>
            </a:r>
            <a:r>
              <a:rPr lang="en-GB" sz="1400" dirty="0" err="1" smtClean="0"/>
              <a:t>trọng</a:t>
            </a:r>
            <a:r>
              <a:rPr lang="en-GB" sz="1400" dirty="0" smtClean="0"/>
              <a:t> </a:t>
            </a:r>
            <a:r>
              <a:rPr lang="en-GB" sz="1400" dirty="0" err="1" smtClean="0"/>
              <a:t>nhất</a:t>
            </a:r>
            <a:endParaRPr lang="en-GB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b="1" dirty="0" err="1" smtClean="0"/>
              <a:t>Chính</a:t>
            </a:r>
            <a:r>
              <a:rPr lang="en-GB" sz="1400" b="1" dirty="0" smtClean="0"/>
              <a:t> </a:t>
            </a:r>
            <a:r>
              <a:rPr lang="en-GB" sz="1400" b="1" dirty="0" err="1" smtClean="0"/>
              <a:t>thức</a:t>
            </a:r>
            <a:r>
              <a:rPr lang="en-GB" sz="1400" b="1" dirty="0" smtClean="0"/>
              <a:t> </a:t>
            </a:r>
            <a:r>
              <a:rPr lang="en-GB" sz="1400" b="1" dirty="0" err="1" smtClean="0"/>
              <a:t>hóa</a:t>
            </a:r>
            <a:r>
              <a:rPr lang="en-GB" sz="1400" b="1" dirty="0" smtClean="0"/>
              <a:t> </a:t>
            </a:r>
            <a:r>
              <a:rPr lang="en-GB" sz="1400" dirty="0" err="1" smtClean="0"/>
              <a:t>chậm</a:t>
            </a:r>
            <a:r>
              <a:rPr lang="en-GB" sz="1400" dirty="0" smtClean="0"/>
              <a:t> </a:t>
            </a:r>
            <a:r>
              <a:rPr lang="en-GB" sz="1400" dirty="0" err="1" smtClean="0"/>
              <a:t>lại</a:t>
            </a:r>
            <a:endParaRPr lang="en-GB" sz="1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b="1" dirty="0" err="1" smtClean="0"/>
              <a:t>Tỷ</a:t>
            </a:r>
            <a:r>
              <a:rPr lang="en-GB" sz="1400" b="1" dirty="0" smtClean="0"/>
              <a:t> </a:t>
            </a:r>
            <a:r>
              <a:rPr lang="en-GB" sz="1400" b="1" dirty="0" err="1" smtClean="0"/>
              <a:t>lệ</a:t>
            </a:r>
            <a:r>
              <a:rPr lang="en-GB" sz="1400" b="1" dirty="0" smtClean="0"/>
              <a:t> </a:t>
            </a:r>
            <a:r>
              <a:rPr lang="en-GB" sz="1400" b="1" dirty="0" err="1" smtClean="0"/>
              <a:t>đầu</a:t>
            </a:r>
            <a:r>
              <a:rPr lang="en-GB" sz="1400" b="1" dirty="0" smtClean="0"/>
              <a:t> </a:t>
            </a:r>
            <a:r>
              <a:rPr lang="en-GB" sz="1400" b="1" dirty="0" err="1" smtClean="0"/>
              <a:t>tư</a:t>
            </a:r>
            <a:r>
              <a:rPr lang="en-GB" sz="1400" b="1" dirty="0" smtClean="0"/>
              <a:t> </a:t>
            </a:r>
            <a:r>
              <a:rPr lang="en-GB" sz="1400" dirty="0" err="1" smtClean="0"/>
              <a:t>giảm</a:t>
            </a:r>
            <a:r>
              <a:rPr lang="en-GB" sz="1400" dirty="0" smtClean="0"/>
              <a:t>, </a:t>
            </a:r>
            <a:r>
              <a:rPr lang="en-GB" sz="1400" dirty="0" err="1" smtClean="0"/>
              <a:t>đặc</a:t>
            </a:r>
            <a:r>
              <a:rPr lang="en-GB" sz="1400" dirty="0" smtClean="0"/>
              <a:t> </a:t>
            </a:r>
            <a:r>
              <a:rPr lang="en-GB" sz="1400" dirty="0" err="1" smtClean="0"/>
              <a:t>biệt</a:t>
            </a:r>
            <a:r>
              <a:rPr lang="en-GB" sz="1400" dirty="0" smtClean="0"/>
              <a:t> </a:t>
            </a:r>
            <a:r>
              <a:rPr lang="en-GB" sz="1400" dirty="0" err="1" smtClean="0"/>
              <a:t>đối</a:t>
            </a:r>
            <a:r>
              <a:rPr lang="en-GB" sz="1400" dirty="0" smtClean="0"/>
              <a:t> </a:t>
            </a:r>
            <a:r>
              <a:rPr lang="en-GB" sz="1400" dirty="0" err="1" smtClean="0"/>
              <a:t>với</a:t>
            </a:r>
            <a:r>
              <a:rPr lang="en-GB" sz="1400" dirty="0" smtClean="0"/>
              <a:t> DN </a:t>
            </a:r>
            <a:r>
              <a:rPr lang="en-GB" sz="1400" dirty="0" err="1" smtClean="0"/>
              <a:t>siêu</a:t>
            </a:r>
            <a:r>
              <a:rPr lang="en-GB" sz="1400" dirty="0" smtClean="0"/>
              <a:t> </a:t>
            </a:r>
            <a:r>
              <a:rPr lang="en-GB" sz="1400" dirty="0" err="1" smtClean="0"/>
              <a:t>nhỏ</a:t>
            </a:r>
            <a:r>
              <a:rPr lang="en-GB" sz="1400" dirty="0" smtClean="0"/>
              <a:t> ở </a:t>
            </a:r>
            <a:r>
              <a:rPr lang="en-GB" sz="1400" dirty="0" err="1" smtClean="0"/>
              <a:t>thành</a:t>
            </a:r>
            <a:r>
              <a:rPr lang="en-GB" sz="1400" dirty="0" smtClean="0"/>
              <a:t> </a:t>
            </a:r>
            <a:r>
              <a:rPr lang="en-GB" sz="1400" dirty="0" err="1" smtClean="0"/>
              <a:t>thị</a:t>
            </a:r>
            <a:r>
              <a:rPr lang="en-GB" sz="1400" dirty="0" smtClean="0"/>
              <a:t> </a:t>
            </a:r>
            <a:r>
              <a:rPr lang="en-GB" sz="1400" dirty="0" err="1" smtClean="0"/>
              <a:t>miền</a:t>
            </a:r>
            <a:r>
              <a:rPr lang="en-GB" sz="1400" dirty="0" smtClean="0"/>
              <a:t> Nam</a:t>
            </a:r>
            <a:endParaRPr lang="en-GB" sz="1400" b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b="1" dirty="0" err="1" smtClean="0"/>
              <a:t>Tín</a:t>
            </a:r>
            <a:r>
              <a:rPr lang="en-GB" sz="1400" b="1" dirty="0" smtClean="0"/>
              <a:t> </a:t>
            </a:r>
            <a:r>
              <a:rPr lang="en-GB" sz="1400" b="1" dirty="0" err="1" smtClean="0"/>
              <a:t>dụng</a:t>
            </a:r>
            <a:r>
              <a:rPr lang="en-GB" sz="1400" b="1" dirty="0" smtClean="0"/>
              <a:t> </a:t>
            </a:r>
            <a:r>
              <a:rPr lang="en-GB" sz="1400" dirty="0" err="1" smtClean="0"/>
              <a:t>từ</a:t>
            </a:r>
            <a:r>
              <a:rPr lang="en-GB" sz="1400" dirty="0" smtClean="0"/>
              <a:t> </a:t>
            </a:r>
            <a:r>
              <a:rPr lang="en-GB" sz="1400" dirty="0" err="1" smtClean="0"/>
              <a:t>các</a:t>
            </a:r>
            <a:r>
              <a:rPr lang="en-GB" sz="1400" dirty="0" smtClean="0"/>
              <a:t> </a:t>
            </a:r>
            <a:r>
              <a:rPr lang="en-GB" sz="1400" dirty="0" err="1" smtClean="0"/>
              <a:t>nguồn</a:t>
            </a:r>
            <a:r>
              <a:rPr lang="en-GB" sz="1400" dirty="0" smtClean="0"/>
              <a:t> </a:t>
            </a:r>
            <a:r>
              <a:rPr lang="en-GB" sz="1400" dirty="0" err="1" smtClean="0"/>
              <a:t>chính</a:t>
            </a:r>
            <a:r>
              <a:rPr lang="en-GB" sz="1400" dirty="0" smtClean="0"/>
              <a:t> </a:t>
            </a:r>
            <a:r>
              <a:rPr lang="en-GB" sz="1400" dirty="0" err="1" smtClean="0"/>
              <a:t>thức</a:t>
            </a:r>
            <a:r>
              <a:rPr lang="en-GB" sz="1400" dirty="0" smtClean="0"/>
              <a:t> </a:t>
            </a:r>
            <a:r>
              <a:rPr lang="en-GB" sz="1400" dirty="0" err="1" smtClean="0"/>
              <a:t>tăng</a:t>
            </a:r>
            <a:r>
              <a:rPr lang="en-GB" sz="1400" dirty="0" smtClean="0"/>
              <a:t>, </a:t>
            </a:r>
            <a:r>
              <a:rPr lang="en-GB" sz="1400" dirty="0" err="1" smtClean="0"/>
              <a:t>nhưng</a:t>
            </a:r>
            <a:r>
              <a:rPr lang="en-GB" sz="1400" dirty="0" smtClean="0"/>
              <a:t> </a:t>
            </a:r>
            <a:r>
              <a:rPr lang="en-GB" sz="1400" dirty="0" err="1" smtClean="0"/>
              <a:t>khoảng</a:t>
            </a:r>
            <a:r>
              <a:rPr lang="en-GB" sz="1400" dirty="0" smtClean="0"/>
              <a:t> 37% DN </a:t>
            </a:r>
            <a:r>
              <a:rPr lang="en-GB" sz="1400" dirty="0" err="1" smtClean="0"/>
              <a:t>vẫn</a:t>
            </a:r>
            <a:r>
              <a:rPr lang="en-GB" sz="1400" dirty="0" smtClean="0"/>
              <a:t> </a:t>
            </a:r>
            <a:r>
              <a:rPr lang="en-GB" sz="1400" dirty="0" err="1" smtClean="0"/>
              <a:t>khó</a:t>
            </a:r>
            <a:r>
              <a:rPr lang="en-GB" sz="1400" dirty="0" smtClean="0"/>
              <a:t> </a:t>
            </a:r>
            <a:r>
              <a:rPr lang="en-GB" sz="1400" dirty="0" err="1" smtClean="0"/>
              <a:t>khăn</a:t>
            </a:r>
            <a:r>
              <a:rPr lang="en-GB" sz="1400" dirty="0" smtClean="0"/>
              <a:t> </a:t>
            </a:r>
            <a:r>
              <a:rPr lang="en-GB" sz="1400" dirty="0" err="1" smtClean="0"/>
              <a:t>về</a:t>
            </a:r>
            <a:r>
              <a:rPr lang="en-GB" sz="1400" dirty="0" smtClean="0"/>
              <a:t> </a:t>
            </a:r>
            <a:r>
              <a:rPr lang="en-GB" sz="1400" dirty="0" err="1" smtClean="0"/>
              <a:t>tín</a:t>
            </a:r>
            <a:r>
              <a:rPr lang="en-GB" sz="1400" dirty="0" smtClean="0"/>
              <a:t> </a:t>
            </a:r>
            <a:r>
              <a:rPr lang="en-GB" sz="1400" dirty="0" err="1" smtClean="0"/>
              <a:t>dụng</a:t>
            </a:r>
            <a:endParaRPr lang="en-US" sz="14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1400" dirty="0" err="1" smtClean="0"/>
              <a:t>Chính</a:t>
            </a:r>
            <a:r>
              <a:rPr lang="en-US" sz="1400" dirty="0" smtClean="0"/>
              <a:t> </a:t>
            </a:r>
            <a:r>
              <a:rPr lang="en-US" sz="1400" dirty="0" err="1" smtClean="0"/>
              <a:t>sách</a:t>
            </a:r>
            <a:r>
              <a:rPr lang="en-US" sz="1400" dirty="0" smtClean="0"/>
              <a:t> </a:t>
            </a:r>
            <a:r>
              <a:rPr lang="en-US" sz="1400" dirty="0" err="1" smtClean="0"/>
              <a:t>đầu</a:t>
            </a:r>
            <a:r>
              <a:rPr lang="en-US" sz="1400" dirty="0" smtClean="0"/>
              <a:t> </a:t>
            </a:r>
            <a:r>
              <a:rPr lang="en-US" sz="1400" dirty="0" err="1" smtClean="0"/>
              <a:t>tư</a:t>
            </a:r>
            <a:r>
              <a:rPr lang="en-US" sz="1400" dirty="0" smtClean="0"/>
              <a:t> </a:t>
            </a:r>
            <a:r>
              <a:rPr lang="en-US" sz="1400" dirty="0" err="1" smtClean="0"/>
              <a:t>nên</a:t>
            </a:r>
            <a:r>
              <a:rPr lang="en-US" sz="1400" dirty="0" smtClean="0"/>
              <a:t> </a:t>
            </a:r>
            <a:r>
              <a:rPr lang="en-US" sz="1400" dirty="0" err="1" smtClean="0"/>
              <a:t>xác</a:t>
            </a:r>
            <a:r>
              <a:rPr lang="en-US" sz="1400" dirty="0" smtClean="0"/>
              <a:t> </a:t>
            </a:r>
            <a:r>
              <a:rPr lang="en-US" sz="1400" dirty="0" err="1" smtClean="0"/>
              <a:t>định</a:t>
            </a:r>
            <a:r>
              <a:rPr lang="en-US" sz="1400" dirty="0" smtClean="0"/>
              <a:t> </a:t>
            </a:r>
            <a:r>
              <a:rPr lang="en-US" sz="1400" dirty="0" err="1" smtClean="0"/>
              <a:t>xu</a:t>
            </a:r>
            <a:r>
              <a:rPr lang="en-US" sz="1400" dirty="0" smtClean="0"/>
              <a:t> </a:t>
            </a:r>
            <a:r>
              <a:rPr lang="en-US" sz="1400" dirty="0" err="1" smtClean="0"/>
              <a:t>hướng</a:t>
            </a:r>
            <a:r>
              <a:rPr lang="en-US" sz="1400" dirty="0" smtClean="0"/>
              <a:t> </a:t>
            </a:r>
            <a:r>
              <a:rPr lang="en-US" sz="1400" dirty="0" err="1" smtClean="0"/>
              <a:t>giảm</a:t>
            </a:r>
            <a:r>
              <a:rPr lang="en-US" sz="1400" dirty="0" smtClean="0"/>
              <a:t> </a:t>
            </a:r>
            <a:r>
              <a:rPr lang="en-US" sz="1400" dirty="0" err="1" smtClean="0"/>
              <a:t>đầu</a:t>
            </a:r>
            <a:r>
              <a:rPr lang="en-US" sz="1400" dirty="0" smtClean="0"/>
              <a:t> </a:t>
            </a:r>
            <a:r>
              <a:rPr lang="en-US" sz="1400" dirty="0" err="1" smtClean="0"/>
              <a:t>tư</a:t>
            </a:r>
            <a:r>
              <a:rPr lang="en-US" sz="1400" dirty="0" smtClean="0"/>
              <a:t> </a:t>
            </a:r>
            <a:r>
              <a:rPr lang="en-US" sz="1400" dirty="0" err="1" smtClean="0"/>
              <a:t>trên</a:t>
            </a:r>
            <a:endParaRPr lang="en-GB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1400" dirty="0" err="1" smtClean="0"/>
              <a:t>Chính</a:t>
            </a:r>
            <a:r>
              <a:rPr lang="en-GB" sz="1400" dirty="0" smtClean="0"/>
              <a:t> </a:t>
            </a:r>
            <a:r>
              <a:rPr lang="en-GB" sz="1400" dirty="0" err="1" smtClean="0"/>
              <a:t>sách</a:t>
            </a:r>
            <a:r>
              <a:rPr lang="en-GB" sz="1400" dirty="0" smtClean="0"/>
              <a:t> </a:t>
            </a:r>
            <a:r>
              <a:rPr lang="en-GB" sz="1400" dirty="0" err="1" smtClean="0"/>
              <a:t>nên</a:t>
            </a:r>
            <a:r>
              <a:rPr lang="en-GB" sz="1400" dirty="0" smtClean="0"/>
              <a:t> </a:t>
            </a:r>
            <a:r>
              <a:rPr lang="en-GB" sz="1400" dirty="0" err="1" smtClean="0"/>
              <a:t>thuận</a:t>
            </a:r>
            <a:r>
              <a:rPr lang="en-GB" sz="1400" dirty="0" smtClean="0"/>
              <a:t> </a:t>
            </a:r>
            <a:r>
              <a:rPr lang="en-GB" sz="1400" dirty="0" err="1" smtClean="0"/>
              <a:t>lợi</a:t>
            </a:r>
            <a:r>
              <a:rPr lang="en-GB" sz="1400" dirty="0" smtClean="0"/>
              <a:t> </a:t>
            </a:r>
            <a:r>
              <a:rPr lang="en-GB" sz="1400" dirty="0" err="1" smtClean="0"/>
              <a:t>hóa</a:t>
            </a:r>
            <a:r>
              <a:rPr lang="en-GB" sz="1400" dirty="0" smtClean="0"/>
              <a:t> </a:t>
            </a:r>
            <a:r>
              <a:rPr lang="en-GB" sz="1400" dirty="0" err="1" smtClean="0"/>
              <a:t>đăng</a:t>
            </a:r>
            <a:r>
              <a:rPr lang="en-GB" sz="1400" dirty="0" smtClean="0"/>
              <a:t> </a:t>
            </a:r>
            <a:r>
              <a:rPr lang="en-GB" sz="1400" dirty="0" err="1" smtClean="0"/>
              <a:t>ký</a:t>
            </a:r>
            <a:r>
              <a:rPr lang="en-GB" sz="1400" dirty="0" smtClean="0"/>
              <a:t> DN (</a:t>
            </a:r>
            <a:r>
              <a:rPr lang="en-GB" sz="1400" dirty="0" err="1" smtClean="0"/>
              <a:t>Chính</a:t>
            </a:r>
            <a:r>
              <a:rPr lang="en-GB" sz="1400" dirty="0" smtClean="0"/>
              <a:t> </a:t>
            </a:r>
            <a:r>
              <a:rPr lang="en-GB" sz="1400" dirty="0" err="1" smtClean="0"/>
              <a:t>thức</a:t>
            </a:r>
            <a:r>
              <a:rPr lang="en-GB" sz="1400" dirty="0" smtClean="0"/>
              <a:t> </a:t>
            </a:r>
            <a:r>
              <a:rPr lang="en-GB" sz="1400" dirty="0" err="1" smtClean="0"/>
              <a:t>hóa</a:t>
            </a:r>
            <a:r>
              <a:rPr lang="en-GB" sz="1400" dirty="0" smtClean="0"/>
              <a:t>) </a:t>
            </a:r>
            <a:r>
              <a:rPr lang="en-GB" sz="1400" dirty="0" err="1" smtClean="0"/>
              <a:t>và</a:t>
            </a:r>
            <a:r>
              <a:rPr lang="en-GB" sz="1400" dirty="0" smtClean="0"/>
              <a:t> </a:t>
            </a:r>
            <a:r>
              <a:rPr lang="en-GB" sz="1400" dirty="0" err="1" smtClean="0"/>
              <a:t>tiếp</a:t>
            </a:r>
            <a:r>
              <a:rPr lang="en-GB" sz="1400" dirty="0" smtClean="0"/>
              <a:t> </a:t>
            </a:r>
            <a:r>
              <a:rPr lang="en-GB" sz="1400" dirty="0" err="1" smtClean="0"/>
              <a:t>cận</a:t>
            </a:r>
            <a:r>
              <a:rPr lang="en-GB" sz="1400" dirty="0" smtClean="0"/>
              <a:t> </a:t>
            </a:r>
            <a:r>
              <a:rPr lang="en-GB" sz="1400" dirty="0" err="1" smtClean="0"/>
              <a:t>tín</a:t>
            </a:r>
            <a:r>
              <a:rPr lang="en-GB" sz="1400" dirty="0" smtClean="0"/>
              <a:t> </a:t>
            </a:r>
            <a:r>
              <a:rPr lang="en-GB" sz="1400" dirty="0" err="1" smtClean="0"/>
              <a:t>dụng</a:t>
            </a:r>
            <a:r>
              <a:rPr lang="en-GB" sz="1400" dirty="0" smtClean="0"/>
              <a:t> </a:t>
            </a:r>
            <a:r>
              <a:rPr lang="en-GB" sz="1400" dirty="0" err="1" smtClean="0"/>
              <a:t>chính</a:t>
            </a:r>
            <a:r>
              <a:rPr lang="en-GB" sz="1400" dirty="0" smtClean="0"/>
              <a:t> </a:t>
            </a:r>
            <a:r>
              <a:rPr lang="en-GB" sz="1400" dirty="0" err="1" smtClean="0"/>
              <a:t>thức</a:t>
            </a:r>
            <a:r>
              <a:rPr lang="en-GB" sz="1400" dirty="0" smtClean="0"/>
              <a:t>, </a:t>
            </a:r>
            <a:r>
              <a:rPr lang="en-GB" sz="1400" dirty="0" err="1" smtClean="0"/>
              <a:t>phản</a:t>
            </a:r>
            <a:r>
              <a:rPr lang="en-GB" sz="1400" dirty="0" smtClean="0"/>
              <a:t> </a:t>
            </a:r>
            <a:r>
              <a:rPr lang="en-GB" sz="1400" dirty="0" err="1" smtClean="0"/>
              <a:t>ánh</a:t>
            </a:r>
            <a:r>
              <a:rPr lang="en-GB" sz="1400" dirty="0" smtClean="0"/>
              <a:t> </a:t>
            </a:r>
            <a:r>
              <a:rPr lang="en-GB" sz="1400" dirty="0" err="1" smtClean="0"/>
              <a:t>thực</a:t>
            </a:r>
            <a:r>
              <a:rPr lang="en-GB" sz="1400" dirty="0" smtClean="0"/>
              <a:t> </a:t>
            </a:r>
            <a:r>
              <a:rPr lang="en-GB" sz="1400" dirty="0" err="1" smtClean="0"/>
              <a:t>tế</a:t>
            </a:r>
            <a:r>
              <a:rPr lang="en-GB" sz="1400" dirty="0" smtClean="0"/>
              <a:t> </a:t>
            </a:r>
            <a:r>
              <a:rPr lang="en-GB" sz="1400" dirty="0" err="1" smtClean="0"/>
              <a:t>rằng</a:t>
            </a:r>
            <a:r>
              <a:rPr lang="en-GB" sz="1400" dirty="0" smtClean="0"/>
              <a:t> phi </a:t>
            </a:r>
            <a:r>
              <a:rPr lang="en-GB" sz="1400" dirty="0" err="1" smtClean="0"/>
              <a:t>chính</a:t>
            </a:r>
            <a:r>
              <a:rPr lang="en-GB" sz="1400" dirty="0" smtClean="0"/>
              <a:t> </a:t>
            </a:r>
            <a:r>
              <a:rPr lang="en-GB" sz="1400" dirty="0" err="1" smtClean="0"/>
              <a:t>thức</a:t>
            </a:r>
            <a:r>
              <a:rPr lang="en-GB" sz="1400" dirty="0" smtClean="0"/>
              <a:t> </a:t>
            </a:r>
            <a:r>
              <a:rPr lang="en-GB" sz="1400" dirty="0" err="1" smtClean="0"/>
              <a:t>không</a:t>
            </a:r>
            <a:r>
              <a:rPr lang="en-GB" sz="1400" dirty="0" smtClean="0"/>
              <a:t> </a:t>
            </a:r>
            <a:r>
              <a:rPr lang="en-GB" sz="1400" dirty="0" err="1" smtClean="0"/>
              <a:t>đảm</a:t>
            </a:r>
            <a:r>
              <a:rPr lang="en-GB" sz="1400" dirty="0" smtClean="0"/>
              <a:t> </a:t>
            </a:r>
            <a:r>
              <a:rPr lang="en-GB" sz="1400" dirty="0" err="1" smtClean="0"/>
              <a:t>bảo</a:t>
            </a:r>
            <a:r>
              <a:rPr lang="en-GB" sz="1400" dirty="0" smtClean="0"/>
              <a:t> con </a:t>
            </a:r>
            <a:r>
              <a:rPr lang="en-GB" sz="1400" dirty="0" err="1" smtClean="0"/>
              <a:t>đường</a:t>
            </a:r>
            <a:r>
              <a:rPr lang="en-GB" sz="1400" dirty="0" smtClean="0"/>
              <a:t> </a:t>
            </a:r>
            <a:r>
              <a:rPr lang="en-GB" sz="1400" dirty="0" err="1" smtClean="0"/>
              <a:t>tăng</a:t>
            </a:r>
            <a:r>
              <a:rPr lang="en-GB" sz="1400" dirty="0" smtClean="0"/>
              <a:t> </a:t>
            </a:r>
            <a:r>
              <a:rPr lang="en-GB" sz="1400" dirty="0" err="1" smtClean="0"/>
              <a:t>trưởng</a:t>
            </a:r>
            <a:r>
              <a:rPr lang="en-GB" sz="1400" dirty="0" smtClean="0"/>
              <a:t> </a:t>
            </a:r>
            <a:r>
              <a:rPr lang="en-GB" sz="1400" dirty="0" err="1" smtClean="0"/>
              <a:t>bền</a:t>
            </a:r>
            <a:r>
              <a:rPr lang="en-GB" sz="1400" dirty="0" smtClean="0"/>
              <a:t> </a:t>
            </a:r>
            <a:r>
              <a:rPr lang="en-GB" sz="1400" dirty="0" err="1" smtClean="0"/>
              <a:t>vững</a:t>
            </a:r>
            <a:r>
              <a:rPr lang="en-GB" sz="1400" dirty="0" smtClean="0"/>
              <a:t> do </a:t>
            </a:r>
            <a:r>
              <a:rPr lang="en-GB" sz="1400" dirty="0" err="1" smtClean="0"/>
              <a:t>đầu</a:t>
            </a:r>
            <a:r>
              <a:rPr lang="en-GB" sz="1400" dirty="0" smtClean="0"/>
              <a:t> </a:t>
            </a:r>
            <a:r>
              <a:rPr lang="en-GB" sz="1400" dirty="0" err="1" smtClean="0"/>
              <a:t>tư</a:t>
            </a:r>
            <a:r>
              <a:rPr lang="en-GB" sz="1400" dirty="0" smtClean="0"/>
              <a:t> </a:t>
            </a:r>
            <a:r>
              <a:rPr lang="en-GB" sz="1400" dirty="0" err="1" smtClean="0"/>
              <a:t>trong</a:t>
            </a:r>
            <a:r>
              <a:rPr lang="en-GB" sz="1400" dirty="0" smtClean="0"/>
              <a:t> </a:t>
            </a:r>
            <a:r>
              <a:rPr lang="en-GB" sz="1400" dirty="0" err="1" smtClean="0"/>
              <a:t>khu</a:t>
            </a:r>
            <a:r>
              <a:rPr lang="en-GB" sz="1400" dirty="0" smtClean="0"/>
              <a:t> </a:t>
            </a:r>
            <a:r>
              <a:rPr lang="en-GB" sz="1400" dirty="0" err="1" smtClean="0"/>
              <a:t>vực</a:t>
            </a:r>
            <a:r>
              <a:rPr lang="en-GB" sz="1400" dirty="0" smtClean="0"/>
              <a:t> DNNVV</a:t>
            </a:r>
          </a:p>
        </p:txBody>
      </p:sp>
    </p:spTree>
    <p:extLst>
      <p:ext uri="{BB962C8B-B14F-4D97-AF65-F5344CB8AC3E}">
        <p14:creationId xmlns:p14="http://schemas.microsoft.com/office/powerpoint/2010/main" xmlns="" val="322543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Kết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luận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và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gợi</a:t>
            </a:r>
            <a:r>
              <a:rPr lang="en-US" altLang="en-US" dirty="0" smtClean="0"/>
              <a:t> ý </a:t>
            </a:r>
            <a:r>
              <a:rPr lang="en-US" altLang="en-US" dirty="0" err="1" smtClean="0"/>
              <a:t>chính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sách</a:t>
            </a:r>
            <a:r>
              <a:rPr lang="en-US" altLang="en-US" dirty="0" smtClean="0"/>
              <a:t>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374775"/>
            <a:ext cx="7560840" cy="515056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b="1" dirty="0" err="1" smtClean="0"/>
              <a:t>Đa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dạng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hóa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và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đổi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mới</a:t>
            </a:r>
            <a:endParaRPr lang="en-US" sz="1400" b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dirty="0" err="1" smtClean="0"/>
              <a:t>Chuyên</a:t>
            </a:r>
            <a:r>
              <a:rPr lang="en-GB" sz="1400" dirty="0" smtClean="0"/>
              <a:t> </a:t>
            </a:r>
            <a:r>
              <a:rPr lang="en-GB" sz="1400" dirty="0" err="1" smtClean="0"/>
              <a:t>môn</a:t>
            </a:r>
            <a:r>
              <a:rPr lang="en-GB" sz="1400" dirty="0" smtClean="0"/>
              <a:t> </a:t>
            </a:r>
            <a:r>
              <a:rPr lang="en-GB" sz="1400" dirty="0" err="1" smtClean="0"/>
              <a:t>hóa</a:t>
            </a:r>
            <a:r>
              <a:rPr lang="en-GB" sz="1400" dirty="0" smtClean="0"/>
              <a:t> </a:t>
            </a:r>
            <a:r>
              <a:rPr lang="en-GB" sz="1400" dirty="0" err="1" smtClean="0"/>
              <a:t>hơn</a:t>
            </a:r>
            <a:r>
              <a:rPr lang="en-GB" sz="1400" dirty="0" smtClean="0"/>
              <a:t> (</a:t>
            </a:r>
            <a:r>
              <a:rPr lang="en-GB" sz="1400" dirty="0" err="1" smtClean="0"/>
              <a:t>đa</a:t>
            </a:r>
            <a:r>
              <a:rPr lang="en-GB" sz="1400" dirty="0" smtClean="0"/>
              <a:t> </a:t>
            </a:r>
            <a:r>
              <a:rPr lang="en-GB" sz="1400" dirty="0" err="1" smtClean="0"/>
              <a:t>dạng</a:t>
            </a:r>
            <a:r>
              <a:rPr lang="en-GB" sz="1400" dirty="0" smtClean="0"/>
              <a:t> </a:t>
            </a:r>
            <a:r>
              <a:rPr lang="en-GB" sz="1400" dirty="0" err="1" smtClean="0"/>
              <a:t>hóa</a:t>
            </a:r>
            <a:r>
              <a:rPr lang="en-GB" sz="1400" dirty="0" smtClean="0"/>
              <a:t> </a:t>
            </a:r>
            <a:r>
              <a:rPr lang="en-GB" sz="1400" dirty="0" err="1" smtClean="0"/>
              <a:t>sản</a:t>
            </a:r>
            <a:r>
              <a:rPr lang="en-GB" sz="1400" dirty="0" smtClean="0"/>
              <a:t> </a:t>
            </a:r>
            <a:r>
              <a:rPr lang="en-GB" sz="1400" dirty="0" err="1" smtClean="0"/>
              <a:t>phẩm</a:t>
            </a:r>
            <a:r>
              <a:rPr lang="en-GB" sz="1400" dirty="0" smtClean="0"/>
              <a:t> </a:t>
            </a:r>
            <a:r>
              <a:rPr lang="en-GB" sz="1400" dirty="0" err="1" smtClean="0"/>
              <a:t>dường</a:t>
            </a:r>
            <a:r>
              <a:rPr lang="en-GB" sz="1400" dirty="0" smtClean="0"/>
              <a:t> </a:t>
            </a:r>
            <a:r>
              <a:rPr lang="en-GB" sz="1400" dirty="0" err="1" smtClean="0"/>
              <a:t>như</a:t>
            </a:r>
            <a:r>
              <a:rPr lang="en-GB" sz="1400" dirty="0" smtClean="0"/>
              <a:t> </a:t>
            </a:r>
            <a:r>
              <a:rPr lang="en-GB" sz="1400" dirty="0" err="1" smtClean="0"/>
              <a:t>không</a:t>
            </a:r>
            <a:r>
              <a:rPr lang="en-GB" sz="1400" dirty="0" smtClean="0"/>
              <a:t> </a:t>
            </a:r>
            <a:r>
              <a:rPr lang="en-GB" sz="1400" dirty="0" err="1" smtClean="0"/>
              <a:t>phải</a:t>
            </a:r>
            <a:r>
              <a:rPr lang="en-GB" sz="1400" dirty="0" smtClean="0"/>
              <a:t> </a:t>
            </a:r>
            <a:r>
              <a:rPr lang="en-GB" sz="1400" dirty="0" err="1" smtClean="0"/>
              <a:t>là</a:t>
            </a:r>
            <a:r>
              <a:rPr lang="en-GB" sz="1400" dirty="0" smtClean="0"/>
              <a:t> </a:t>
            </a:r>
            <a:r>
              <a:rPr lang="en-GB" sz="1400" dirty="0" err="1" smtClean="0"/>
              <a:t>một</a:t>
            </a:r>
            <a:r>
              <a:rPr lang="en-GB" sz="1400" dirty="0" smtClean="0"/>
              <a:t> </a:t>
            </a:r>
            <a:r>
              <a:rPr lang="en-GB" sz="1400" dirty="0" err="1" smtClean="0"/>
              <a:t>công</a:t>
            </a:r>
            <a:r>
              <a:rPr lang="en-GB" sz="1400" dirty="0" smtClean="0"/>
              <a:t> </a:t>
            </a:r>
            <a:r>
              <a:rPr lang="en-GB" sz="1400" dirty="0" err="1" smtClean="0"/>
              <a:t>cụ</a:t>
            </a:r>
            <a:r>
              <a:rPr lang="en-GB" sz="1400" dirty="0" smtClean="0"/>
              <a:t> </a:t>
            </a:r>
            <a:r>
              <a:rPr lang="en-GB" sz="1400" dirty="0" err="1" smtClean="0"/>
              <a:t>giảm</a:t>
            </a:r>
            <a:r>
              <a:rPr lang="en-GB" sz="1400" dirty="0" smtClean="0"/>
              <a:t> </a:t>
            </a:r>
            <a:r>
              <a:rPr lang="en-GB" sz="1400" dirty="0" err="1" smtClean="0"/>
              <a:t>rủi</a:t>
            </a:r>
            <a:r>
              <a:rPr lang="en-GB" sz="1400" dirty="0" smtClean="0"/>
              <a:t> </a:t>
            </a:r>
            <a:r>
              <a:rPr lang="en-GB" sz="1400" dirty="0" err="1" smtClean="0"/>
              <a:t>ro</a:t>
            </a:r>
            <a:r>
              <a:rPr lang="en-GB" sz="1400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dirty="0" err="1" smtClean="0"/>
              <a:t>Giảm</a:t>
            </a:r>
            <a:r>
              <a:rPr lang="en-GB" sz="1400" dirty="0" smtClean="0"/>
              <a:t> </a:t>
            </a:r>
            <a:r>
              <a:rPr lang="en-GB" sz="1400" dirty="0" err="1" smtClean="0"/>
              <a:t>mạnh</a:t>
            </a:r>
            <a:r>
              <a:rPr lang="en-GB" sz="1400" dirty="0" smtClean="0"/>
              <a:t> </a:t>
            </a:r>
            <a:r>
              <a:rPr lang="en-GB" sz="1400" dirty="0" err="1" smtClean="0"/>
              <a:t>đổi</a:t>
            </a:r>
            <a:r>
              <a:rPr lang="en-GB" sz="1400" dirty="0" smtClean="0"/>
              <a:t> </a:t>
            </a:r>
            <a:r>
              <a:rPr lang="en-GB" sz="1400" dirty="0" err="1" smtClean="0"/>
              <a:t>mới</a:t>
            </a:r>
            <a:r>
              <a:rPr lang="en-GB" sz="1400" dirty="0" smtClean="0"/>
              <a:t>, </a:t>
            </a:r>
            <a:r>
              <a:rPr lang="en-GB" sz="1400" dirty="0" err="1" smtClean="0"/>
              <a:t>đặc</a:t>
            </a:r>
            <a:r>
              <a:rPr lang="en-GB" sz="1400" dirty="0" smtClean="0"/>
              <a:t> </a:t>
            </a:r>
            <a:r>
              <a:rPr lang="en-GB" sz="1400" dirty="0" err="1" smtClean="0"/>
              <a:t>biệt</a:t>
            </a:r>
            <a:r>
              <a:rPr lang="en-GB" sz="1400" dirty="0" smtClean="0"/>
              <a:t> </a:t>
            </a:r>
            <a:r>
              <a:rPr lang="en-GB" sz="1400" dirty="0" err="1" smtClean="0"/>
              <a:t>đối</a:t>
            </a:r>
            <a:r>
              <a:rPr lang="en-GB" sz="1400" dirty="0" smtClean="0"/>
              <a:t> </a:t>
            </a:r>
            <a:r>
              <a:rPr lang="en-GB" sz="1400" dirty="0" err="1" smtClean="0"/>
              <a:t>với</a:t>
            </a:r>
            <a:r>
              <a:rPr lang="en-GB" sz="1400" dirty="0" smtClean="0"/>
              <a:t> DN </a:t>
            </a:r>
            <a:r>
              <a:rPr lang="en-GB" sz="1400" dirty="0" err="1" smtClean="0"/>
              <a:t>siêu</a:t>
            </a:r>
            <a:r>
              <a:rPr lang="en-GB" sz="1400" dirty="0" smtClean="0"/>
              <a:t> </a:t>
            </a:r>
            <a:r>
              <a:rPr lang="en-GB" sz="1400" dirty="0" err="1" smtClean="0"/>
              <a:t>nhỏ</a:t>
            </a:r>
            <a:r>
              <a:rPr lang="en-GB" sz="1400" dirty="0" smtClean="0"/>
              <a:t> ở </a:t>
            </a:r>
            <a:r>
              <a:rPr lang="en-GB" sz="1400" dirty="0" err="1" smtClean="0"/>
              <a:t>nông</a:t>
            </a:r>
            <a:r>
              <a:rPr lang="en-GB" sz="1400" dirty="0" smtClean="0"/>
              <a:t> </a:t>
            </a:r>
            <a:r>
              <a:rPr lang="en-GB" sz="1400" dirty="0" err="1" smtClean="0"/>
              <a:t>thôn</a:t>
            </a:r>
            <a:endParaRPr lang="en-GB" sz="1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dirty="0" err="1" smtClean="0"/>
              <a:t>Việc</a:t>
            </a:r>
            <a:r>
              <a:rPr lang="en-GB" sz="1400" dirty="0" smtClean="0"/>
              <a:t> </a:t>
            </a:r>
            <a:r>
              <a:rPr lang="en-GB" sz="1400" dirty="0" err="1" smtClean="0"/>
              <a:t>giảm</a:t>
            </a:r>
            <a:r>
              <a:rPr lang="en-GB" sz="1400" dirty="0" smtClean="0"/>
              <a:t> </a:t>
            </a:r>
            <a:r>
              <a:rPr lang="en-GB" sz="1400" dirty="0" err="1" smtClean="0"/>
              <a:t>này</a:t>
            </a:r>
            <a:r>
              <a:rPr lang="en-GB" sz="1400" dirty="0" smtClean="0"/>
              <a:t> </a:t>
            </a:r>
            <a:r>
              <a:rPr lang="en-GB" sz="1400" dirty="0" err="1" smtClean="0"/>
              <a:t>có</a:t>
            </a:r>
            <a:r>
              <a:rPr lang="en-GB" sz="1400" dirty="0" smtClean="0"/>
              <a:t> </a:t>
            </a:r>
            <a:r>
              <a:rPr lang="en-GB" sz="1400" dirty="0" err="1" smtClean="0"/>
              <a:t>thể</a:t>
            </a:r>
            <a:r>
              <a:rPr lang="en-GB" sz="1400" dirty="0" smtClean="0"/>
              <a:t> </a:t>
            </a:r>
            <a:r>
              <a:rPr lang="en-GB" sz="1400" dirty="0" err="1" smtClean="0"/>
              <a:t>là</a:t>
            </a:r>
            <a:r>
              <a:rPr lang="en-GB" sz="1400" dirty="0" smtClean="0"/>
              <a:t> </a:t>
            </a:r>
            <a:r>
              <a:rPr lang="en-GB" sz="1400" dirty="0" err="1" smtClean="0"/>
              <a:t>một</a:t>
            </a:r>
            <a:r>
              <a:rPr lang="en-GB" sz="1400" dirty="0" smtClean="0"/>
              <a:t> </a:t>
            </a:r>
            <a:r>
              <a:rPr lang="en-GB" sz="1400" dirty="0" err="1" smtClean="0"/>
              <a:t>vấn</a:t>
            </a:r>
            <a:r>
              <a:rPr lang="en-GB" sz="1400" dirty="0" smtClean="0"/>
              <a:t> </a:t>
            </a:r>
            <a:r>
              <a:rPr lang="en-GB" sz="1400" dirty="0" err="1" smtClean="0"/>
              <a:t>đề</a:t>
            </a:r>
            <a:r>
              <a:rPr lang="en-GB" sz="1400" dirty="0" smtClean="0"/>
              <a:t> </a:t>
            </a:r>
            <a:r>
              <a:rPr lang="en-GB" sz="1400" dirty="0" err="1" smtClean="0"/>
              <a:t>trong</a:t>
            </a:r>
            <a:r>
              <a:rPr lang="en-GB" sz="1400" dirty="0" smtClean="0"/>
              <a:t> </a:t>
            </a:r>
            <a:r>
              <a:rPr lang="en-GB" sz="1400" dirty="0" err="1" smtClean="0"/>
              <a:t>tương</a:t>
            </a:r>
            <a:r>
              <a:rPr lang="en-GB" sz="1400" dirty="0" smtClean="0"/>
              <a:t> </a:t>
            </a:r>
            <a:r>
              <a:rPr lang="en-GB" sz="1400" dirty="0" err="1" smtClean="0"/>
              <a:t>lai</a:t>
            </a:r>
            <a:r>
              <a:rPr lang="en-GB" sz="1400" dirty="0" smtClean="0"/>
              <a:t> do </a:t>
            </a:r>
            <a:r>
              <a:rPr lang="en-GB" sz="1400" dirty="0" err="1" smtClean="0"/>
              <a:t>đổi</a:t>
            </a:r>
            <a:r>
              <a:rPr lang="en-GB" sz="1400" dirty="0" smtClean="0"/>
              <a:t> </a:t>
            </a:r>
            <a:r>
              <a:rPr lang="en-GB" sz="1400" dirty="0" err="1" smtClean="0"/>
              <a:t>mới</a:t>
            </a:r>
            <a:r>
              <a:rPr lang="en-GB" sz="1400" dirty="0" smtClean="0"/>
              <a:t> </a:t>
            </a:r>
            <a:r>
              <a:rPr lang="en-GB" sz="1400" dirty="0" err="1" smtClean="0"/>
              <a:t>thông</a:t>
            </a:r>
            <a:r>
              <a:rPr lang="en-GB" sz="1400" dirty="0" smtClean="0"/>
              <a:t> qua </a:t>
            </a:r>
            <a:r>
              <a:rPr lang="en-GB" sz="1400" dirty="0" err="1" smtClean="0"/>
              <a:t>cải</a:t>
            </a:r>
            <a:r>
              <a:rPr lang="en-GB" sz="1400" dirty="0" smtClean="0"/>
              <a:t> </a:t>
            </a:r>
            <a:r>
              <a:rPr lang="en-GB" sz="1400" dirty="0" err="1" smtClean="0"/>
              <a:t>tiến</a:t>
            </a:r>
            <a:r>
              <a:rPr lang="en-GB" sz="1400" dirty="0" smtClean="0"/>
              <a:t> </a:t>
            </a:r>
            <a:r>
              <a:rPr lang="en-GB" sz="1400" dirty="0" err="1" smtClean="0"/>
              <a:t>sản</a:t>
            </a:r>
            <a:r>
              <a:rPr lang="en-GB" sz="1400" dirty="0" smtClean="0"/>
              <a:t> </a:t>
            </a:r>
            <a:r>
              <a:rPr lang="en-GB" sz="1400" dirty="0" err="1" smtClean="0"/>
              <a:t>phẩm</a:t>
            </a:r>
            <a:r>
              <a:rPr lang="en-GB" sz="1400" dirty="0" smtClean="0"/>
              <a:t> </a:t>
            </a:r>
            <a:r>
              <a:rPr lang="en-GB" sz="1400" dirty="0" err="1" smtClean="0"/>
              <a:t>tỷ</a:t>
            </a:r>
            <a:r>
              <a:rPr lang="en-GB" sz="1400" dirty="0" smtClean="0"/>
              <a:t> </a:t>
            </a:r>
            <a:r>
              <a:rPr lang="en-GB" sz="1400" dirty="0" err="1" smtClean="0"/>
              <a:t>lệ</a:t>
            </a:r>
            <a:r>
              <a:rPr lang="en-GB" sz="1400" dirty="0" smtClean="0"/>
              <a:t> </a:t>
            </a:r>
            <a:r>
              <a:rPr lang="en-GB" sz="1400" dirty="0" err="1" smtClean="0"/>
              <a:t>thuận</a:t>
            </a:r>
            <a:r>
              <a:rPr lang="en-GB" sz="1400" dirty="0" smtClean="0"/>
              <a:t> </a:t>
            </a:r>
            <a:r>
              <a:rPr lang="en-GB" sz="1400" dirty="0" err="1" smtClean="0"/>
              <a:t>với</a:t>
            </a:r>
            <a:r>
              <a:rPr lang="en-GB" sz="1400" dirty="0" smtClean="0"/>
              <a:t> </a:t>
            </a:r>
            <a:r>
              <a:rPr lang="en-GB" sz="1400" dirty="0" err="1" smtClean="0"/>
              <a:t>hiệu</a:t>
            </a:r>
            <a:r>
              <a:rPr lang="en-GB" sz="1400" dirty="0" smtClean="0"/>
              <a:t> </a:t>
            </a:r>
            <a:r>
              <a:rPr lang="en-GB" sz="1400" dirty="0" err="1" smtClean="0"/>
              <a:t>quả</a:t>
            </a:r>
            <a:r>
              <a:rPr lang="en-GB" sz="1400" dirty="0" smtClean="0"/>
              <a:t> DN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b="1" dirty="0" smtClean="0"/>
              <a:t>Chính sách tập trung </a:t>
            </a:r>
            <a:r>
              <a:rPr lang="en-GB" sz="1400" dirty="0" smtClean="0"/>
              <a:t> vào cải thiện năng lực đổi mới của </a:t>
            </a:r>
            <a:r>
              <a:rPr lang="en-GB" sz="1400" dirty="0" smtClean="0"/>
              <a:t>DNNVV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1400" dirty="0" smtClean="0"/>
              <a:t>Ảnh hưởng của </a:t>
            </a:r>
            <a:r>
              <a:rPr lang="en-GB" sz="1400" b="1" dirty="0" smtClean="0"/>
              <a:t>khủng hoảng</a:t>
            </a:r>
            <a:r>
              <a:rPr lang="en-GB" sz="1400" dirty="0" smtClean="0"/>
              <a:t>: trầm trọng hơn so với 2009 và 2011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dirty="0" smtClean="0"/>
              <a:t>Khoảng 70% DN khẳng định rằng khủng hoảng toàn cầu còn có tác động tiêu cực đến điều kiện sản xuất kinh doanh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dirty="0" smtClean="0"/>
              <a:t>Các DN siêu nhỏ ít bị ảnh hưởng hơn các DN lớn hơn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dirty="0" smtClean="0"/>
              <a:t>DN ở miền Bắc cảm nhận nhiều khó khăn hơn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dirty="0" smtClean="0"/>
              <a:t>Tỷ lệ 9.3% DN biến mất khỏi thị trường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dirty="0" smtClean="0"/>
              <a:t>Đóng cửa tạm thời: khoảng 17%, chủ yếu là DN hộ gia đình siêu nhỏ và nhỏ</a:t>
            </a:r>
            <a:endParaRPr lang="en-US" sz="14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xmlns="" val="380881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r>
              <a:rPr lang="en-US" b="1" dirty="0" err="1" smtClean="0"/>
              <a:t>Cảm</a:t>
            </a:r>
            <a:r>
              <a:rPr lang="en-US" b="1" dirty="0" smtClean="0"/>
              <a:t> </a:t>
            </a:r>
            <a:r>
              <a:rPr lang="en-US" b="1" dirty="0" err="1" smtClean="0"/>
              <a:t>ơn</a:t>
            </a:r>
            <a:r>
              <a:rPr lang="en-US" b="1" dirty="0" smtClean="0"/>
              <a:t>!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4073286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Tổng</a:t>
            </a:r>
            <a:r>
              <a:rPr lang="en-GB" dirty="0" smtClean="0"/>
              <a:t> </a:t>
            </a:r>
            <a:r>
              <a:rPr lang="en-GB" dirty="0" err="1" smtClean="0"/>
              <a:t>quan</a:t>
            </a:r>
            <a:endParaRPr lang="en-GB" dirty="0"/>
          </a:p>
        </p:txBody>
      </p:sp>
      <p:graphicFrame>
        <p:nvGraphicFramePr>
          <p:cNvPr id="17409" name="Object 3"/>
          <p:cNvGraphicFramePr>
            <a:graphicFrameLocks noChangeAspect="1"/>
          </p:cNvGraphicFramePr>
          <p:nvPr>
            <p:ph idx="1"/>
          </p:nvPr>
        </p:nvGraphicFramePr>
        <p:xfrm>
          <a:off x="6477000" y="762000"/>
          <a:ext cx="2163293" cy="4719638"/>
        </p:xfrm>
        <a:graphic>
          <a:graphicData uri="http://schemas.openxmlformats.org/presentationml/2006/ole">
            <p:oleObj spid="_x0000_s17409" name="CorelDRAW" r:id="rId3" imgW="5573520" imgH="10152000" progId="CorelDRAW.Graphic.9">
              <p:embed/>
            </p:oleObj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042988" y="1374775"/>
            <a:ext cx="4752975" cy="410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400" kern="0" dirty="0" smtClean="0">
                <a:solidFill>
                  <a:srgbClr val="212121"/>
                </a:solidFill>
                <a:latin typeface="+mn-lt"/>
                <a:ea typeface="ＭＳ Ｐゴシック" pitchFamily="34" charset="-128"/>
              </a:rPr>
              <a:t>Điều tra DNNVV các năm </a:t>
            </a:r>
            <a:r>
              <a:rPr kumimoji="0" lang="en-US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2005, 2007, 2009, 2011 and 2013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10</a:t>
            </a:r>
            <a:r>
              <a:rPr kumimoji="0" lang="en-US" altLang="en-US" sz="1400" b="0" i="0" u="none" strike="noStrike" kern="0" cap="none" spc="0" normalizeH="0" noProof="0" dirty="0" smtClean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tỉnh</a:t>
            </a:r>
            <a:endParaRPr kumimoji="0" lang="en-US" alt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21212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Gần 2,500  doanh nghiệp</a:t>
            </a:r>
            <a:r>
              <a:rPr kumimoji="0" lang="en-US" altLang="en-US" sz="1400" b="0" i="0" u="none" strike="noStrike" kern="0" cap="none" spc="0" normalizeH="0" noProof="0" dirty="0" smtClean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sản xuất ngoài quốc doanh mỗi năm</a:t>
            </a:r>
            <a:r>
              <a:rPr kumimoji="0" lang="en-US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4 phần</a:t>
            </a:r>
            <a:r>
              <a:rPr kumimoji="0" lang="en-US" altLang="en-US" sz="1400" b="0" i="0" u="none" strike="noStrike" kern="0" cap="none" spc="0" normalizeH="0" noProof="0" dirty="0" smtClean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trong </a:t>
            </a:r>
            <a:r>
              <a:rPr kumimoji="0" lang="en-US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bộ</a:t>
            </a:r>
            <a:r>
              <a:rPr kumimoji="0" lang="en-US" altLang="en-US" sz="1400" b="0" i="0" u="none" strike="noStrike" kern="0" cap="none" spc="0" normalizeH="0" noProof="0" dirty="0" smtClean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câu hỏi</a:t>
            </a:r>
            <a:r>
              <a:rPr kumimoji="0" lang="en-US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Phần</a:t>
            </a:r>
            <a:r>
              <a:rPr kumimoji="0" lang="en-US" altLang="en-US" sz="1400" b="0" i="0" u="none" strike="noStrike" kern="0" cap="none" spc="0" normalizeH="0" noProof="0" dirty="0" smtClean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chính</a:t>
            </a:r>
            <a:r>
              <a:rPr kumimoji="0" lang="en-US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(mức</a:t>
            </a:r>
            <a:r>
              <a:rPr kumimoji="0" lang="en-US" altLang="en-US" sz="1400" b="0" i="0" u="none" strike="noStrike" kern="0" cap="none" spc="0" normalizeH="0" noProof="0" dirty="0" smtClean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độ DN</a:t>
            </a:r>
            <a:r>
              <a:rPr kumimoji="0" lang="en-US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Người</a:t>
            </a:r>
            <a:r>
              <a:rPr kumimoji="0" lang="en-US" altLang="en-US" sz="1400" b="0" i="0" u="none" strike="noStrike" kern="0" cap="none" spc="0" normalizeH="0" noProof="0" dirty="0" smtClean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lao động</a:t>
            </a:r>
            <a:r>
              <a:rPr kumimoji="0" lang="en-US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(mẫu)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Tài</a:t>
            </a:r>
            <a:r>
              <a:rPr kumimoji="0" lang="en-US" altLang="en-US" sz="1400" b="0" i="0" u="none" strike="noStrike" kern="0" cap="none" spc="0" normalizeH="0" noProof="0" dirty="0" smtClean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khoản kinh tế</a:t>
            </a:r>
            <a:endParaRPr kumimoji="0" lang="en-US" alt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21212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Doanh nghiệp</a:t>
            </a:r>
            <a:r>
              <a:rPr kumimoji="0" lang="en-US" altLang="en-US" sz="1400" b="0" i="0" u="none" strike="noStrike" kern="0" cap="none" spc="0" normalizeH="0" noProof="0" dirty="0" smtClean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thoát khỏi thị trường</a:t>
            </a:r>
            <a:endParaRPr kumimoji="0" lang="en-US" alt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21212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 smtClean="0">
              <a:ln>
                <a:noFill/>
              </a:ln>
              <a:solidFill>
                <a:srgbClr val="21212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Báo</a:t>
            </a:r>
            <a:r>
              <a:rPr kumimoji="0" lang="en-GB" sz="1400" b="0" i="0" u="none" strike="noStrike" kern="0" cap="none" spc="0" normalizeH="0" noProof="0" dirty="0" smtClean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cáo cung cấp thống kê mô tả và phân tích xu hướng chính trong số liệu 20113</a:t>
            </a:r>
            <a:r>
              <a:rPr kumimoji="0" lang="en-US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 smtClean="0">
              <a:ln>
                <a:noFill/>
              </a:ln>
              <a:solidFill>
                <a:srgbClr val="21212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Báo</a:t>
            </a:r>
            <a:r>
              <a:rPr kumimoji="0" lang="en-GB" sz="1400" b="0" i="0" u="none" strike="noStrike" kern="0" cap="none" spc="0" normalizeH="0" noProof="0" dirty="0" smtClean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cáo là nỗ lực chung của</a:t>
            </a: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CIEM, DoE (University of Copenhagen) and ILSSA.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 smtClean="0">
              <a:ln>
                <a:noFill/>
              </a:ln>
              <a:solidFill>
                <a:srgbClr val="21212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Báo</a:t>
            </a:r>
            <a:r>
              <a:rPr kumimoji="0" lang="en-GB" sz="1400" b="0" i="0" u="none" strike="noStrike" kern="0" cap="none" spc="0" normalizeH="0" noProof="0" dirty="0" smtClean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cáo nghiên cứu do</a:t>
            </a: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Danida tài</a:t>
            </a:r>
            <a:r>
              <a:rPr kumimoji="0" lang="en-GB" sz="1400" b="0" i="0" u="none" strike="noStrike" kern="0" cap="none" spc="0" normalizeH="0" noProof="0" dirty="0" smtClean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trợ</a:t>
            </a:r>
            <a:endParaRPr kumimoji="0" lang="en-GB" sz="1400" b="0" i="0" u="none" strike="noStrike" kern="0" cap="none" spc="0" normalizeH="0" baseline="0" noProof="0" dirty="0" smtClean="0">
              <a:ln>
                <a:noFill/>
              </a:ln>
              <a:solidFill>
                <a:srgbClr val="21212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21212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21212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490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Các</a:t>
            </a:r>
            <a:r>
              <a:rPr lang="en-GB" dirty="0" smtClean="0"/>
              <a:t> </a:t>
            </a:r>
            <a:r>
              <a:rPr lang="en-GB" dirty="0" err="1" smtClean="0"/>
              <a:t>chủ</a:t>
            </a:r>
            <a:r>
              <a:rPr lang="en-GB" dirty="0" smtClean="0"/>
              <a:t> </a:t>
            </a:r>
            <a:r>
              <a:rPr lang="en-GB" dirty="0" err="1" smtClean="0"/>
              <a:t>đề</a:t>
            </a:r>
            <a:r>
              <a:rPr lang="en-GB" dirty="0" smtClean="0"/>
              <a:t> </a:t>
            </a:r>
            <a:r>
              <a:rPr lang="en-GB" dirty="0" err="1" smtClean="0"/>
              <a:t>trong</a:t>
            </a:r>
            <a:r>
              <a:rPr lang="en-GB" dirty="0" smtClean="0"/>
              <a:t> </a:t>
            </a:r>
            <a:r>
              <a:rPr lang="en-GB" dirty="0" err="1" smtClean="0"/>
              <a:t>báo</a:t>
            </a:r>
            <a:r>
              <a:rPr lang="en-GB" dirty="0" smtClean="0"/>
              <a:t> </a:t>
            </a:r>
            <a:r>
              <a:rPr lang="en-GB" dirty="0" err="1" smtClean="0"/>
              <a:t>cáo</a:t>
            </a:r>
            <a:r>
              <a:rPr lang="en-GB" dirty="0" smtClean="0"/>
              <a:t> </a:t>
            </a:r>
            <a:r>
              <a:rPr lang="en-GB" dirty="0" err="1" smtClean="0"/>
              <a:t>điều</a:t>
            </a:r>
            <a:r>
              <a:rPr lang="en-GB" dirty="0" smtClean="0"/>
              <a:t> </a:t>
            </a:r>
            <a:r>
              <a:rPr lang="en-GB" dirty="0" err="1" smtClean="0"/>
              <a:t>tra</a:t>
            </a:r>
            <a:r>
              <a:rPr lang="en-GB" dirty="0" smtClean="0"/>
              <a:t> DNNVV 2013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endParaRPr lang="en-GB" b="1" dirty="0"/>
          </a:p>
          <a:p>
            <a:pPr lvl="1">
              <a:buFont typeface="Arial" panose="020B0604020202020204" pitchFamily="34" charset="0"/>
              <a:buChar char="•"/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22451431"/>
              </p:ext>
            </p:extLst>
          </p:nvPr>
        </p:nvGraphicFramePr>
        <p:xfrm>
          <a:off x="1259632" y="2060848"/>
          <a:ext cx="6336704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2568"/>
                <a:gridCol w="1224136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Chủ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err="1" smtClean="0"/>
                        <a:t>đề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Phần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Khủng</a:t>
                      </a:r>
                      <a:r>
                        <a:rPr lang="en-GB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6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hoảng</a:t>
                      </a:r>
                      <a:r>
                        <a:rPr lang="en-GB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6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kinh</a:t>
                      </a:r>
                      <a:r>
                        <a:rPr lang="en-GB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6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tế</a:t>
                      </a:r>
                      <a:r>
                        <a:rPr lang="en-GB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6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toàn</a:t>
                      </a:r>
                      <a:r>
                        <a:rPr lang="en-GB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6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cầu</a:t>
                      </a:r>
                      <a:endParaRPr lang="en-GB" sz="160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en-GB" sz="16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Tăng</a:t>
                      </a:r>
                      <a:r>
                        <a:rPr lang="en-GB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6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trưởng</a:t>
                      </a:r>
                      <a:r>
                        <a:rPr lang="en-GB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6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và</a:t>
                      </a:r>
                      <a:r>
                        <a:rPr lang="en-GB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6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năng</a:t>
                      </a:r>
                      <a:r>
                        <a:rPr lang="en-GB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6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động</a:t>
                      </a:r>
                      <a:endParaRPr lang="en-GB" sz="16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n-GB" sz="16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Quan</a:t>
                      </a:r>
                      <a:r>
                        <a:rPr lang="en-GB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6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liêu</a:t>
                      </a:r>
                      <a:r>
                        <a:rPr lang="en-GB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, phi </a:t>
                      </a:r>
                      <a:r>
                        <a:rPr lang="en-GB" sz="16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chính</a:t>
                      </a:r>
                      <a:r>
                        <a:rPr lang="en-GB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6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thức</a:t>
                      </a:r>
                      <a:r>
                        <a:rPr lang="en-GB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, chi </a:t>
                      </a:r>
                      <a:r>
                        <a:rPr lang="en-GB" sz="16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phí</a:t>
                      </a:r>
                      <a:r>
                        <a:rPr lang="en-GB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phi </a:t>
                      </a:r>
                      <a:r>
                        <a:rPr lang="en-GB" sz="16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chính</a:t>
                      </a:r>
                      <a:r>
                        <a:rPr lang="en-GB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6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thức</a:t>
                      </a:r>
                      <a:endParaRPr lang="en-GB" sz="16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en-GB" sz="16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Đầu</a:t>
                      </a:r>
                      <a:r>
                        <a:rPr lang="en-GB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6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tư</a:t>
                      </a:r>
                      <a:r>
                        <a:rPr lang="en-GB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6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và</a:t>
                      </a:r>
                      <a:r>
                        <a:rPr lang="en-GB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6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tiếp</a:t>
                      </a:r>
                      <a:r>
                        <a:rPr lang="en-GB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6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cận</a:t>
                      </a:r>
                      <a:r>
                        <a:rPr lang="en-GB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6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tài</a:t>
                      </a:r>
                      <a:r>
                        <a:rPr lang="en-GB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6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chính</a:t>
                      </a:r>
                      <a:endParaRPr lang="en-GB" sz="16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en-GB" sz="16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Sản</a:t>
                      </a:r>
                      <a:r>
                        <a:rPr lang="en-GB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6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xuất</a:t>
                      </a:r>
                      <a:r>
                        <a:rPr lang="en-GB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en-GB" sz="16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công</a:t>
                      </a:r>
                      <a:r>
                        <a:rPr lang="en-GB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6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nghệ</a:t>
                      </a:r>
                      <a:r>
                        <a:rPr lang="en-GB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6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và</a:t>
                      </a:r>
                      <a:r>
                        <a:rPr lang="en-GB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6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năng</a:t>
                      </a:r>
                      <a:r>
                        <a:rPr lang="en-GB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6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suất</a:t>
                      </a:r>
                      <a:r>
                        <a:rPr lang="en-GB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6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lao</a:t>
                      </a:r>
                      <a:r>
                        <a:rPr lang="en-GB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6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động</a:t>
                      </a:r>
                      <a:endParaRPr lang="en-GB" sz="16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en-GB" sz="16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Lao </a:t>
                      </a:r>
                      <a:r>
                        <a:rPr lang="en-GB" sz="16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động</a:t>
                      </a:r>
                      <a:endParaRPr lang="en-GB" sz="16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en-GB" sz="16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Môi</a:t>
                      </a:r>
                      <a:r>
                        <a:rPr lang="en-GB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6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trường</a:t>
                      </a:r>
                      <a:endParaRPr lang="en-GB" sz="16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en-GB" sz="16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Thương</a:t>
                      </a:r>
                      <a:r>
                        <a:rPr lang="en-GB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6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mại</a:t>
                      </a:r>
                      <a:r>
                        <a:rPr lang="en-GB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6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và</a:t>
                      </a:r>
                      <a:r>
                        <a:rPr lang="en-GB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6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cấu</a:t>
                      </a:r>
                      <a:r>
                        <a:rPr lang="en-GB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6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trúc</a:t>
                      </a:r>
                      <a:r>
                        <a:rPr lang="en-GB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6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tiêu</a:t>
                      </a:r>
                      <a:r>
                        <a:rPr lang="en-GB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6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thụ</a:t>
                      </a:r>
                      <a:endParaRPr lang="en-GB" sz="16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en-GB" sz="16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ight Arrow 7"/>
          <p:cNvSpPr/>
          <p:nvPr/>
        </p:nvSpPr>
        <p:spPr>
          <a:xfrm>
            <a:off x="674690" y="2492896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Arrow 8"/>
          <p:cNvSpPr/>
          <p:nvPr/>
        </p:nvSpPr>
        <p:spPr>
          <a:xfrm>
            <a:off x="666664" y="2861320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438400" y="3195220"/>
            <a:ext cx="1524000" cy="32354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Arrow 10"/>
          <p:cNvSpPr/>
          <p:nvPr/>
        </p:nvSpPr>
        <p:spPr>
          <a:xfrm>
            <a:off x="683568" y="3645024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810000" y="3933056"/>
            <a:ext cx="2016000" cy="32354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Arrow 12"/>
          <p:cNvSpPr/>
          <p:nvPr/>
        </p:nvSpPr>
        <p:spPr>
          <a:xfrm>
            <a:off x="685529" y="4365104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7148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Điều tra năm </a:t>
            </a:r>
            <a:r>
              <a:rPr lang="en-GB" dirty="0" smtClean="0"/>
              <a:t>2013 (so sánh với 2011)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78606660"/>
              </p:ext>
            </p:extLst>
          </p:nvPr>
        </p:nvGraphicFramePr>
        <p:xfrm>
          <a:off x="1042988" y="1374775"/>
          <a:ext cx="6577012" cy="4515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4253"/>
                <a:gridCol w="1884759"/>
                <a:gridCol w="1800200"/>
                <a:gridCol w="1247800"/>
              </a:tblGrid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Tỉnh/thành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Điều</a:t>
                      </a:r>
                      <a:r>
                        <a:rPr lang="en-GB" sz="14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1" i="0" u="none" strike="noStrike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tra</a:t>
                      </a:r>
                      <a:r>
                        <a:rPr lang="en-GB" sz="14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1" i="0" u="none" strike="noStrike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năm</a:t>
                      </a:r>
                      <a:r>
                        <a:rPr lang="en-GB" sz="14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2013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Điều</a:t>
                      </a:r>
                      <a:r>
                        <a:rPr lang="en-GB" sz="14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1" i="0" u="none" strike="noStrike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tra</a:t>
                      </a:r>
                      <a:r>
                        <a:rPr lang="en-GB" sz="14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1" i="0" u="none" strike="noStrike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năm</a:t>
                      </a:r>
                      <a:r>
                        <a:rPr lang="en-GB" sz="14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2011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Thay</a:t>
                      </a:r>
                      <a:r>
                        <a:rPr lang="en-GB" sz="14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1" i="0" u="none" strike="noStrike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đổi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Ha Noi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4.5%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Phu Tho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1.6%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Ha Tay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0.6%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Hai Phong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-9.0%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Nghe 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-0.6%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Quang Nam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3.2%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Khanh Hoa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-6.4%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Lam Dong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1.3%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HCMC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5.6%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Long 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9.8%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Tổng</a:t>
                      </a:r>
                      <a:r>
                        <a:rPr lang="en-GB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số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2,461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2,419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1.7%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3828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Cấu trúc sở </a:t>
            </a:r>
            <a:r>
              <a:rPr lang="en-GB" dirty="0" smtClean="0"/>
              <a:t>hữu DN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31302203"/>
              </p:ext>
            </p:extLst>
          </p:nvPr>
        </p:nvGraphicFramePr>
        <p:xfrm>
          <a:off x="971600" y="2060848"/>
          <a:ext cx="684076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936104"/>
                <a:gridCol w="864096"/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Hình</a:t>
                      </a:r>
                      <a:r>
                        <a:rPr lang="en-GB" sz="14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1" i="0" u="none" strike="noStrike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thức</a:t>
                      </a:r>
                      <a:r>
                        <a:rPr lang="en-GB" sz="14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1" i="0" u="none" strike="noStrike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pháp</a:t>
                      </a:r>
                      <a:r>
                        <a:rPr lang="en-GB" sz="14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1" i="0" u="none" strike="noStrike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lý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2013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2011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Thay</a:t>
                      </a:r>
                      <a:r>
                        <a:rPr lang="en-GB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đổi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DN </a:t>
                      </a:r>
                      <a:r>
                        <a:rPr lang="en-GB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hộ</a:t>
                      </a:r>
                      <a:r>
                        <a:rPr lang="en-GB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gia</a:t>
                      </a:r>
                      <a:r>
                        <a:rPr lang="en-GB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đình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-1.1%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DN</a:t>
                      </a:r>
                      <a:r>
                        <a:rPr lang="en-GB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tư</a:t>
                      </a:r>
                      <a:r>
                        <a:rPr lang="en-GB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nhân/đơn</a:t>
                      </a:r>
                      <a:r>
                        <a:rPr lang="en-GB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sở</a:t>
                      </a:r>
                      <a:r>
                        <a:rPr lang="en-GB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hữu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Công</a:t>
                      </a:r>
                      <a:r>
                        <a:rPr lang="en-GB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ty</a:t>
                      </a:r>
                      <a:r>
                        <a:rPr lang="en-GB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hợp</a:t>
                      </a:r>
                      <a:r>
                        <a:rPr lang="en-GB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danh</a:t>
                      </a:r>
                      <a:r>
                        <a:rPr lang="en-GB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/HTX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-15.4%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Công</a:t>
                      </a:r>
                      <a:r>
                        <a:rPr lang="en-GB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ty</a:t>
                      </a:r>
                      <a:r>
                        <a:rPr lang="en-GB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TNHH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9.6%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Công</a:t>
                      </a:r>
                      <a:r>
                        <a:rPr lang="en-GB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ty</a:t>
                      </a:r>
                      <a:r>
                        <a:rPr lang="en-GB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cổ</a:t>
                      </a:r>
                      <a:r>
                        <a:rPr lang="en-GB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phần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18.5%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Tổng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2,461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2,419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1.7%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Pladsholder til indhold 2"/>
          <p:cNvSpPr txBox="1">
            <a:spLocks/>
          </p:cNvSpPr>
          <p:nvPr/>
        </p:nvSpPr>
        <p:spPr bwMode="auto">
          <a:xfrm>
            <a:off x="1044526" y="5301208"/>
            <a:ext cx="6577012" cy="612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212121"/>
                </a:solidFill>
                <a:latin typeface="+mn-lt"/>
                <a:ea typeface="ＭＳ Ｐゴシック" pitchFamily="-65" charset="-128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212121"/>
                </a:solidFill>
                <a:latin typeface="+mn-lt"/>
                <a:ea typeface="ＭＳ Ｐゴシック" pitchFamily="-65" charset="-128"/>
              </a:defRPr>
            </a:lvl2pPr>
            <a:lvl3pPr marL="11461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212121"/>
                </a:solidFill>
                <a:latin typeface="+mn-lt"/>
                <a:ea typeface="ＭＳ Ｐゴシック" pitchFamily="-65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212121"/>
                </a:solidFill>
                <a:latin typeface="+mn-lt"/>
                <a:ea typeface="ＭＳ Ｐゴシック" pitchFamily="-65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212121"/>
                </a:solidFill>
                <a:latin typeface="+mn-lt"/>
                <a:ea typeface="ＭＳ Ｐゴシック" pitchFamily="-65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21212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21212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21212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21212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GB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kern="0" dirty="0" err="1" smtClean="0"/>
              <a:t>Ghi</a:t>
            </a:r>
            <a:r>
              <a:rPr lang="en-GB" kern="0" dirty="0" smtClean="0"/>
              <a:t> </a:t>
            </a:r>
            <a:r>
              <a:rPr lang="en-GB" kern="0" dirty="0" err="1" smtClean="0"/>
              <a:t>chú</a:t>
            </a:r>
            <a:r>
              <a:rPr lang="en-GB" kern="0" dirty="0" smtClean="0"/>
              <a:t>: DNNN </a:t>
            </a:r>
            <a:r>
              <a:rPr lang="en-GB" kern="0" dirty="0" err="1" smtClean="0"/>
              <a:t>không</a:t>
            </a:r>
            <a:r>
              <a:rPr lang="en-GB" kern="0" dirty="0" smtClean="0"/>
              <a:t> </a:t>
            </a:r>
            <a:r>
              <a:rPr lang="en-GB" kern="0" dirty="0" err="1" smtClean="0"/>
              <a:t>bao</a:t>
            </a:r>
            <a:r>
              <a:rPr lang="en-GB" kern="0" dirty="0" smtClean="0"/>
              <a:t> </a:t>
            </a:r>
            <a:r>
              <a:rPr lang="en-GB" kern="0" dirty="0" err="1" smtClean="0"/>
              <a:t>gồm</a:t>
            </a:r>
            <a:r>
              <a:rPr lang="en-GB" kern="0" dirty="0" smtClean="0"/>
              <a:t> </a:t>
            </a:r>
            <a:r>
              <a:rPr lang="en-GB" kern="0" dirty="0" err="1" smtClean="0"/>
              <a:t>trong</a:t>
            </a:r>
            <a:r>
              <a:rPr lang="en-GB" kern="0" dirty="0" smtClean="0"/>
              <a:t> </a:t>
            </a:r>
            <a:r>
              <a:rPr lang="en-GB" kern="0" dirty="0" err="1" smtClean="0"/>
              <a:t>mẫu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xmlns="" val="204691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Quy</a:t>
            </a:r>
            <a:r>
              <a:rPr lang="en-GB" dirty="0" smtClean="0"/>
              <a:t> </a:t>
            </a:r>
            <a:r>
              <a:rPr lang="en-GB" dirty="0" err="1" smtClean="0"/>
              <a:t>mô</a:t>
            </a:r>
            <a:r>
              <a:rPr lang="en-GB" dirty="0" smtClean="0"/>
              <a:t> DN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2778796"/>
              </p:ext>
            </p:extLst>
          </p:nvPr>
        </p:nvGraphicFramePr>
        <p:xfrm>
          <a:off x="971600" y="2060848"/>
          <a:ext cx="657701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956"/>
                <a:gridCol w="1152128"/>
                <a:gridCol w="1152128"/>
                <a:gridCol w="1247800"/>
              </a:tblGrid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GB" sz="14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Quy</a:t>
                      </a:r>
                      <a:r>
                        <a:rPr lang="en-GB" sz="14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1" i="0" u="none" strike="noStrike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mô</a:t>
                      </a:r>
                      <a:r>
                        <a:rPr lang="en-GB" sz="14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DN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2013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2011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Thay</a:t>
                      </a:r>
                      <a:r>
                        <a:rPr lang="en-GB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đổi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Siêu</a:t>
                      </a:r>
                      <a:r>
                        <a:rPr lang="en-GB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nhỏ</a:t>
                      </a:r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(&lt;</a:t>
                      </a:r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</a:t>
                      </a:r>
                      <a:r>
                        <a:rPr lang="en-GB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lao</a:t>
                      </a:r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động</a:t>
                      </a:r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1,660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1,763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-5.8%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Nhỏ</a:t>
                      </a:r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10-49 </a:t>
                      </a:r>
                      <a:r>
                        <a:rPr lang="en-GB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lao</a:t>
                      </a:r>
                      <a:r>
                        <a:rPr lang="en-GB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động</a:t>
                      </a:r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8.5%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Vừa</a:t>
                      </a:r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50-300 </a:t>
                      </a:r>
                      <a:r>
                        <a:rPr lang="en-GB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lao</a:t>
                      </a:r>
                      <a:r>
                        <a:rPr lang="en-GB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động</a:t>
                      </a:r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9.8%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Tổng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2,461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2,419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1.7%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0565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460375"/>
            <a:ext cx="7345436" cy="736377"/>
          </a:xfrm>
        </p:spPr>
        <p:txBody>
          <a:bodyPr/>
          <a:lstStyle/>
          <a:p>
            <a:r>
              <a:rPr lang="en-GB" sz="1800" dirty="0" err="1" smtClean="0"/>
              <a:t>Phân</a:t>
            </a:r>
            <a:r>
              <a:rPr lang="en-GB" sz="1800" dirty="0" smtClean="0"/>
              <a:t> </a:t>
            </a:r>
            <a:r>
              <a:rPr lang="en-GB" sz="1800" dirty="0" err="1" smtClean="0"/>
              <a:t>theo</a:t>
            </a:r>
            <a:r>
              <a:rPr lang="en-GB" sz="1800" dirty="0" smtClean="0"/>
              <a:t> </a:t>
            </a:r>
            <a:r>
              <a:rPr lang="en-GB" sz="1800" dirty="0" err="1" smtClean="0"/>
              <a:t>quy</a:t>
            </a:r>
            <a:r>
              <a:rPr lang="en-GB" sz="1800" dirty="0" smtClean="0"/>
              <a:t> </a:t>
            </a:r>
            <a:r>
              <a:rPr lang="en-GB" sz="1800" dirty="0" err="1" smtClean="0"/>
              <a:t>mô</a:t>
            </a:r>
            <a:r>
              <a:rPr lang="en-GB" sz="1800" dirty="0" smtClean="0"/>
              <a:t>, </a:t>
            </a:r>
            <a:r>
              <a:rPr lang="en-GB" sz="1800" dirty="0" err="1" smtClean="0"/>
              <a:t>địa</a:t>
            </a:r>
            <a:r>
              <a:rPr lang="en-GB" sz="1800" dirty="0" smtClean="0"/>
              <a:t> </a:t>
            </a:r>
            <a:r>
              <a:rPr lang="en-GB" sz="1800" dirty="0" err="1" smtClean="0"/>
              <a:t>điểm</a:t>
            </a:r>
            <a:r>
              <a:rPr lang="en-GB" sz="1800" dirty="0" smtClean="0"/>
              <a:t> </a:t>
            </a:r>
            <a:r>
              <a:rPr lang="en-GB" sz="1800" dirty="0" err="1" smtClean="0"/>
              <a:t>và</a:t>
            </a:r>
            <a:r>
              <a:rPr lang="en-GB" sz="1800" dirty="0" smtClean="0"/>
              <a:t> </a:t>
            </a:r>
            <a:r>
              <a:rPr lang="en-GB" sz="1800" dirty="0" err="1" smtClean="0"/>
              <a:t>sở</a:t>
            </a:r>
            <a:r>
              <a:rPr lang="en-GB" sz="1800" dirty="0" smtClean="0"/>
              <a:t> </a:t>
            </a:r>
            <a:r>
              <a:rPr lang="en-GB" sz="1800" dirty="0" err="1" smtClean="0"/>
              <a:t>hữu</a:t>
            </a:r>
            <a:endParaRPr lang="en-GB" sz="1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62223584"/>
              </p:ext>
            </p:extLst>
          </p:nvPr>
        </p:nvGraphicFramePr>
        <p:xfrm>
          <a:off x="1043608" y="1772816"/>
          <a:ext cx="684076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80599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Phân</a:t>
            </a:r>
            <a:r>
              <a:rPr lang="en-GB" dirty="0" smtClean="0"/>
              <a:t> </a:t>
            </a:r>
            <a:r>
              <a:rPr lang="en-GB" dirty="0" err="1" smtClean="0"/>
              <a:t>theo</a:t>
            </a:r>
            <a:r>
              <a:rPr lang="en-GB" dirty="0" smtClean="0"/>
              <a:t> </a:t>
            </a:r>
            <a:r>
              <a:rPr lang="en-GB" dirty="0" err="1" smtClean="0"/>
              <a:t>ngành</a:t>
            </a:r>
            <a:r>
              <a:rPr lang="en-GB" dirty="0" smtClean="0"/>
              <a:t>, </a:t>
            </a:r>
            <a:r>
              <a:rPr lang="en-GB" dirty="0" err="1" smtClean="0"/>
              <a:t>lĩnh</a:t>
            </a:r>
            <a:r>
              <a:rPr lang="en-GB" dirty="0" smtClean="0"/>
              <a:t> </a:t>
            </a:r>
            <a:r>
              <a:rPr lang="en-GB" dirty="0" err="1" smtClean="0"/>
              <a:t>vực</a:t>
            </a:r>
            <a:endParaRPr lang="en-GB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18564178"/>
              </p:ext>
            </p:extLst>
          </p:nvPr>
        </p:nvGraphicFramePr>
        <p:xfrm>
          <a:off x="1115616" y="1556792"/>
          <a:ext cx="705678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83977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u_dk">
  <a:themeElements>
    <a:clrScheme name="ku_dk 1">
      <a:dk1>
        <a:srgbClr val="6E6E6E"/>
      </a:dk1>
      <a:lt1>
        <a:srgbClr val="FFFFFF"/>
      </a:lt1>
      <a:dk2>
        <a:srgbClr val="933027"/>
      </a:dk2>
      <a:lt2>
        <a:srgbClr val="6E6E6E"/>
      </a:lt2>
      <a:accent1>
        <a:srgbClr val="933027"/>
      </a:accent1>
      <a:accent2>
        <a:srgbClr val="B2523C"/>
      </a:accent2>
      <a:accent3>
        <a:srgbClr val="FFFFFF"/>
      </a:accent3>
      <a:accent4>
        <a:srgbClr val="5D5D5D"/>
      </a:accent4>
      <a:accent5>
        <a:srgbClr val="C8ADAC"/>
      </a:accent5>
      <a:accent6>
        <a:srgbClr val="A14935"/>
      </a:accent6>
      <a:hlink>
        <a:srgbClr val="C98872"/>
      </a:hlink>
      <a:folHlink>
        <a:srgbClr val="E3C3B6"/>
      </a:folHlink>
    </a:clrScheme>
    <a:fontScheme name="ku_dk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u_dk 1">
        <a:dk1>
          <a:srgbClr val="6E6E6E"/>
        </a:dk1>
        <a:lt1>
          <a:srgbClr val="FFFFFF"/>
        </a:lt1>
        <a:dk2>
          <a:srgbClr val="933027"/>
        </a:dk2>
        <a:lt2>
          <a:srgbClr val="6E6E6E"/>
        </a:lt2>
        <a:accent1>
          <a:srgbClr val="933027"/>
        </a:accent1>
        <a:accent2>
          <a:srgbClr val="B2523C"/>
        </a:accent2>
        <a:accent3>
          <a:srgbClr val="FFFFFF"/>
        </a:accent3>
        <a:accent4>
          <a:srgbClr val="5D5D5D"/>
        </a:accent4>
        <a:accent5>
          <a:srgbClr val="C8ADAC"/>
        </a:accent5>
        <a:accent6>
          <a:srgbClr val="A14935"/>
        </a:accent6>
        <a:hlink>
          <a:srgbClr val="C98872"/>
        </a:hlink>
        <a:folHlink>
          <a:srgbClr val="E3C3B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Powerpoint_uk</Template>
  <TotalTime>11052</TotalTime>
  <Words>1981</Words>
  <Application>Microsoft Office PowerPoint</Application>
  <PresentationFormat>On-screen Show (4:3)</PresentationFormat>
  <Paragraphs>426</Paragraphs>
  <Slides>28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ku_dk</vt:lpstr>
      <vt:lpstr>Microsoft Office Excel 97-2003 Worksheet</vt:lpstr>
      <vt:lpstr>CorelDRAW</vt:lpstr>
      <vt:lpstr>Đặc điểm môi trường kinh doanh ở Việt Nam: Kết quả điều tra doanh nghiệp NVV 2013</vt:lpstr>
      <vt:lpstr>Giới thiệu về cuộc điều tra DNNVV</vt:lpstr>
      <vt:lpstr>Tổng quan</vt:lpstr>
      <vt:lpstr>Các chủ đề trong báo cáo điều tra DNNVV 2013</vt:lpstr>
      <vt:lpstr>Điều tra năm 2013 (so sánh với 2011)</vt:lpstr>
      <vt:lpstr>Cấu trúc sở hữu DN</vt:lpstr>
      <vt:lpstr>Quy mô DN</vt:lpstr>
      <vt:lpstr>Phân theo quy mô, địa điểm và sở hữu</vt:lpstr>
      <vt:lpstr>Phân theo ngành, lĩnh vực</vt:lpstr>
      <vt:lpstr>Tỷ lệ DN tồn tại</vt:lpstr>
      <vt:lpstr>Xác suất thoát khỏi thị trường</vt:lpstr>
      <vt:lpstr>Tăng trưởng và năng động</vt:lpstr>
      <vt:lpstr>Ma trận chuyển đổi việc làm 2011-2013 </vt:lpstr>
      <vt:lpstr>Tăng trưởng việc làm</vt:lpstr>
      <vt:lpstr>Phân tích hồi quy: Nhân tố xác định tăng trưởng việc làm</vt:lpstr>
      <vt:lpstr>Năng suất lao động</vt:lpstr>
      <vt:lpstr>Tăng trưởng năng suất lao động</vt:lpstr>
      <vt:lpstr>Phi chính thức</vt:lpstr>
      <vt:lpstr>Phi chính thức và năng động</vt:lpstr>
      <vt:lpstr>Các trở ngại chính đối với tăng trưởng</vt:lpstr>
      <vt:lpstr>Đầu tư</vt:lpstr>
      <vt:lpstr>Phương thức tài trợ đầu tư?</vt:lpstr>
      <vt:lpstr>Đa dạng hóa và đổi mới</vt:lpstr>
      <vt:lpstr>Đặc điểm đa dạng hóa và đổi mới</vt:lpstr>
      <vt:lpstr>Khủng hoảng toàn cầu và DNNVV</vt:lpstr>
      <vt:lpstr>Kết luận và gợi ý chính sách (1)</vt:lpstr>
      <vt:lpstr>Kết luận và gợi ý chính sách(2)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SME Survey 2013</dc:title>
  <dc:creator>Neda Trifkovic</dc:creator>
  <cp:lastModifiedBy>ADMIN</cp:lastModifiedBy>
  <cp:revision>456</cp:revision>
  <cp:lastPrinted>2014-02-03T08:41:28Z</cp:lastPrinted>
  <dcterms:created xsi:type="dcterms:W3CDTF">2009-09-28T09:43:56Z</dcterms:created>
  <dcterms:modified xsi:type="dcterms:W3CDTF">2014-10-31T07:21:31Z</dcterms:modified>
</cp:coreProperties>
</file>